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arykate" charset="1" panose="00000000000000000000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800000000000000"/>
      <p:regular r:id="rId12"/>
    </p:embeddedFont>
    <p:embeddedFont>
      <p:font typeface="Montserrat Italics" charset="1" panose="00000500000000000000"/>
      <p:regular r:id="rId13"/>
    </p:embeddedFont>
    <p:embeddedFont>
      <p:font typeface="Montserrat Bold Italics" charset="1" panose="00000800000000000000"/>
      <p:regular r:id="rId14"/>
    </p:embeddedFont>
    <p:embeddedFont>
      <p:font typeface="Montserrat Thin" charset="1" panose="00000300000000000000"/>
      <p:regular r:id="rId15"/>
    </p:embeddedFont>
    <p:embeddedFont>
      <p:font typeface="Montserrat Thin Italics" charset="1" panose="00000300000000000000"/>
      <p:regular r:id="rId16"/>
    </p:embeddedFont>
    <p:embeddedFont>
      <p:font typeface="Montserrat Extra-Light" charset="1" panose="00000300000000000000"/>
      <p:regular r:id="rId17"/>
    </p:embeddedFont>
    <p:embeddedFont>
      <p:font typeface="Montserrat Extra-Light Italics" charset="1" panose="00000300000000000000"/>
      <p:regular r:id="rId18"/>
    </p:embeddedFont>
    <p:embeddedFont>
      <p:font typeface="Montserrat Light" charset="1" panose="00000400000000000000"/>
      <p:regular r:id="rId19"/>
    </p:embeddedFont>
    <p:embeddedFont>
      <p:font typeface="Montserrat Light Italics" charset="1" panose="000004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Medium Italics" charset="1" panose="000006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Montserrat Semi-Bold Italics" charset="1" panose="00000700000000000000"/>
      <p:regular r:id="rId24"/>
    </p:embeddedFont>
    <p:embeddedFont>
      <p:font typeface="Montserrat Ultra-Bold" charset="1" panose="00000900000000000000"/>
      <p:regular r:id="rId25"/>
    </p:embeddedFont>
    <p:embeddedFont>
      <p:font typeface="Montserrat Ultra-Bold Italics" charset="1" panose="00000900000000000000"/>
      <p:regular r:id="rId26"/>
    </p:embeddedFont>
    <p:embeddedFont>
      <p:font typeface="Montserrat Heavy" charset="1" panose="00000A00000000000000"/>
      <p:regular r:id="rId27"/>
    </p:embeddedFont>
    <p:embeddedFont>
      <p:font typeface="Montserrat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jpeg" Type="http://schemas.openxmlformats.org/officeDocument/2006/relationships/image"/><Relationship Id="rId4" Target="../media/image4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74927" y="4093011"/>
            <a:ext cx="10991567" cy="2618516"/>
            <a:chOff x="0" y="0"/>
            <a:chExt cx="2406896" cy="5733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896" cy="573394"/>
            </a:xfrm>
            <a:custGeom>
              <a:avLst/>
              <a:gdLst/>
              <a:ahLst/>
              <a:cxnLst/>
              <a:rect r="r" b="b" t="t" l="l"/>
              <a:pathLst>
                <a:path h="573394" w="2406896">
                  <a:moveTo>
                    <a:pt x="21131" y="0"/>
                  </a:moveTo>
                  <a:lnTo>
                    <a:pt x="2385765" y="0"/>
                  </a:lnTo>
                  <a:cubicBezTo>
                    <a:pt x="2397435" y="0"/>
                    <a:pt x="2406896" y="9460"/>
                    <a:pt x="2406896" y="21131"/>
                  </a:cubicBezTo>
                  <a:lnTo>
                    <a:pt x="2406896" y="552263"/>
                  </a:lnTo>
                  <a:cubicBezTo>
                    <a:pt x="2406896" y="557867"/>
                    <a:pt x="2404670" y="563242"/>
                    <a:pt x="2400707" y="567205"/>
                  </a:cubicBezTo>
                  <a:cubicBezTo>
                    <a:pt x="2396744" y="571167"/>
                    <a:pt x="2391369" y="573394"/>
                    <a:pt x="2385765" y="573394"/>
                  </a:cubicBezTo>
                  <a:lnTo>
                    <a:pt x="21131" y="573394"/>
                  </a:lnTo>
                  <a:cubicBezTo>
                    <a:pt x="9460" y="573394"/>
                    <a:pt x="0" y="563933"/>
                    <a:pt x="0" y="552263"/>
                  </a:cubicBezTo>
                  <a:lnTo>
                    <a:pt x="0" y="21131"/>
                  </a:lnTo>
                  <a:cubicBezTo>
                    <a:pt x="0" y="9460"/>
                    <a:pt x="9460" y="0"/>
                    <a:pt x="21131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6896" cy="611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91627" y="3909711"/>
            <a:ext cx="10911570" cy="2538519"/>
            <a:chOff x="0" y="0"/>
            <a:chExt cx="2389378" cy="555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555876"/>
            </a:xfrm>
            <a:custGeom>
              <a:avLst/>
              <a:gdLst/>
              <a:ahLst/>
              <a:cxnLst/>
              <a:rect r="r" b="b" t="t" l="l"/>
              <a:pathLst>
                <a:path h="555876" w="2389378">
                  <a:moveTo>
                    <a:pt x="21285" y="0"/>
                  </a:moveTo>
                  <a:lnTo>
                    <a:pt x="2368093" y="0"/>
                  </a:lnTo>
                  <a:cubicBezTo>
                    <a:pt x="2373738" y="0"/>
                    <a:pt x="2379152" y="2243"/>
                    <a:pt x="2383144" y="6234"/>
                  </a:cubicBezTo>
                  <a:cubicBezTo>
                    <a:pt x="2387136" y="10226"/>
                    <a:pt x="2389378" y="15640"/>
                    <a:pt x="2389378" y="21285"/>
                  </a:cubicBezTo>
                  <a:lnTo>
                    <a:pt x="2389378" y="534591"/>
                  </a:lnTo>
                  <a:cubicBezTo>
                    <a:pt x="2389378" y="546346"/>
                    <a:pt x="2379848" y="555876"/>
                    <a:pt x="2368093" y="555876"/>
                  </a:cubicBezTo>
                  <a:lnTo>
                    <a:pt x="21285" y="555876"/>
                  </a:lnTo>
                  <a:cubicBezTo>
                    <a:pt x="15640" y="555876"/>
                    <a:pt x="10226" y="553634"/>
                    <a:pt x="6234" y="549642"/>
                  </a:cubicBezTo>
                  <a:cubicBezTo>
                    <a:pt x="2243" y="545650"/>
                    <a:pt x="0" y="540236"/>
                    <a:pt x="0" y="534591"/>
                  </a:cubicBezTo>
                  <a:lnTo>
                    <a:pt x="0" y="21285"/>
                  </a:lnTo>
                  <a:cubicBezTo>
                    <a:pt x="0" y="15640"/>
                    <a:pt x="2243" y="10226"/>
                    <a:pt x="6234" y="6234"/>
                  </a:cubicBezTo>
                  <a:cubicBezTo>
                    <a:pt x="10226" y="2243"/>
                    <a:pt x="15640" y="0"/>
                    <a:pt x="21285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593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3057170" y="2942633"/>
            <a:ext cx="4875907" cy="1296180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80977" y="0"/>
                  </a:moveTo>
                  <a:lnTo>
                    <a:pt x="976293" y="0"/>
                  </a:lnTo>
                  <a:cubicBezTo>
                    <a:pt x="1021015" y="0"/>
                    <a:pt x="1057270" y="36255"/>
                    <a:pt x="1057270" y="80977"/>
                  </a:cubicBezTo>
                  <a:lnTo>
                    <a:pt x="1057270" y="200081"/>
                  </a:lnTo>
                  <a:cubicBezTo>
                    <a:pt x="1057270" y="244803"/>
                    <a:pt x="1021015" y="281058"/>
                    <a:pt x="976293" y="281058"/>
                  </a:cubicBezTo>
                  <a:lnTo>
                    <a:pt x="80977" y="281058"/>
                  </a:lnTo>
                  <a:cubicBezTo>
                    <a:pt x="36255" y="281058"/>
                    <a:pt x="0" y="244803"/>
                    <a:pt x="0" y="200081"/>
                  </a:cubicBezTo>
                  <a:lnTo>
                    <a:pt x="0" y="80977"/>
                  </a:lnTo>
                  <a:cubicBezTo>
                    <a:pt x="0" y="36255"/>
                    <a:pt x="36255" y="0"/>
                    <a:pt x="80977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3031378" y="2800584"/>
            <a:ext cx="4875907" cy="1205130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81176" y="0"/>
                  </a:moveTo>
                  <a:lnTo>
                    <a:pt x="976094" y="0"/>
                  </a:lnTo>
                  <a:cubicBezTo>
                    <a:pt x="1020926" y="0"/>
                    <a:pt x="1057270" y="36344"/>
                    <a:pt x="1057270" y="81176"/>
                  </a:cubicBezTo>
                  <a:lnTo>
                    <a:pt x="1057270" y="180139"/>
                  </a:lnTo>
                  <a:cubicBezTo>
                    <a:pt x="1057270" y="201669"/>
                    <a:pt x="1048717" y="222316"/>
                    <a:pt x="1033494" y="237539"/>
                  </a:cubicBezTo>
                  <a:cubicBezTo>
                    <a:pt x="1018271" y="252763"/>
                    <a:pt x="997623" y="261315"/>
                    <a:pt x="976094" y="261315"/>
                  </a:cubicBezTo>
                  <a:lnTo>
                    <a:pt x="81176" y="261315"/>
                  </a:lnTo>
                  <a:cubicBezTo>
                    <a:pt x="36344" y="261315"/>
                    <a:pt x="0" y="224972"/>
                    <a:pt x="0" y="180139"/>
                  </a:cubicBezTo>
                  <a:lnTo>
                    <a:pt x="0" y="81176"/>
                  </a:lnTo>
                  <a:cubicBezTo>
                    <a:pt x="0" y="36344"/>
                    <a:pt x="36344" y="0"/>
                    <a:pt x="81176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57270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712722" y="2905856"/>
            <a:ext cx="2482655" cy="4916149"/>
          </a:xfrm>
          <a:custGeom>
            <a:avLst/>
            <a:gdLst/>
            <a:ahLst/>
            <a:cxnLst/>
            <a:rect r="r" b="b" t="t" l="l"/>
            <a:pathLst>
              <a:path h="4916149" w="2482655">
                <a:moveTo>
                  <a:pt x="0" y="0"/>
                </a:moveTo>
                <a:lnTo>
                  <a:pt x="2482655" y="0"/>
                </a:lnTo>
                <a:lnTo>
                  <a:pt x="2482655" y="4916149"/>
                </a:lnTo>
                <a:lnTo>
                  <a:pt x="0" y="491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159101">
            <a:off x="9582879" y="6384974"/>
            <a:ext cx="5847486" cy="1296180"/>
            <a:chOff x="0" y="0"/>
            <a:chExt cx="1267943" cy="2810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67943" cy="281058"/>
            </a:xfrm>
            <a:custGeom>
              <a:avLst/>
              <a:gdLst/>
              <a:ahLst/>
              <a:cxnLst/>
              <a:rect r="r" b="b" t="t" l="l"/>
              <a:pathLst>
                <a:path h="281058" w="1267943">
                  <a:moveTo>
                    <a:pt x="67523" y="0"/>
                  </a:moveTo>
                  <a:lnTo>
                    <a:pt x="1200420" y="0"/>
                  </a:lnTo>
                  <a:cubicBezTo>
                    <a:pt x="1218328" y="0"/>
                    <a:pt x="1235503" y="7114"/>
                    <a:pt x="1248166" y="19777"/>
                  </a:cubicBezTo>
                  <a:cubicBezTo>
                    <a:pt x="1260829" y="32440"/>
                    <a:pt x="1267943" y="49615"/>
                    <a:pt x="1267943" y="67523"/>
                  </a:cubicBezTo>
                  <a:lnTo>
                    <a:pt x="1267943" y="213535"/>
                  </a:lnTo>
                  <a:cubicBezTo>
                    <a:pt x="1267943" y="250827"/>
                    <a:pt x="1237712" y="281058"/>
                    <a:pt x="1200420" y="281058"/>
                  </a:cubicBezTo>
                  <a:lnTo>
                    <a:pt x="67523" y="281058"/>
                  </a:lnTo>
                  <a:cubicBezTo>
                    <a:pt x="49615" y="281058"/>
                    <a:pt x="32440" y="273944"/>
                    <a:pt x="19777" y="261281"/>
                  </a:cubicBezTo>
                  <a:cubicBezTo>
                    <a:pt x="7114" y="248618"/>
                    <a:pt x="0" y="231443"/>
                    <a:pt x="0" y="213535"/>
                  </a:cubicBezTo>
                  <a:lnTo>
                    <a:pt x="0" y="67523"/>
                  </a:lnTo>
                  <a:cubicBezTo>
                    <a:pt x="0" y="30231"/>
                    <a:pt x="30231" y="0"/>
                    <a:pt x="67523" y="0"/>
                  </a:cubicBezTo>
                  <a:close/>
                </a:path>
              </a:pathLst>
            </a:custGeom>
            <a:solidFill>
              <a:srgbClr val="008968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67943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59101">
            <a:off x="9578022" y="6241208"/>
            <a:ext cx="5865828" cy="1205130"/>
            <a:chOff x="0" y="0"/>
            <a:chExt cx="1271920" cy="2613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71920" cy="261315"/>
            </a:xfrm>
            <a:custGeom>
              <a:avLst/>
              <a:gdLst/>
              <a:ahLst/>
              <a:cxnLst/>
              <a:rect r="r" b="b" t="t" l="l"/>
              <a:pathLst>
                <a:path h="261315" w="1271920">
                  <a:moveTo>
                    <a:pt x="67312" y="0"/>
                  </a:moveTo>
                  <a:lnTo>
                    <a:pt x="1204608" y="0"/>
                  </a:lnTo>
                  <a:cubicBezTo>
                    <a:pt x="1241783" y="0"/>
                    <a:pt x="1271920" y="30136"/>
                    <a:pt x="1271920" y="67312"/>
                  </a:cubicBezTo>
                  <a:lnTo>
                    <a:pt x="1271920" y="194004"/>
                  </a:lnTo>
                  <a:cubicBezTo>
                    <a:pt x="1271920" y="211856"/>
                    <a:pt x="1264828" y="228977"/>
                    <a:pt x="1252205" y="241600"/>
                  </a:cubicBezTo>
                  <a:cubicBezTo>
                    <a:pt x="1239581" y="254223"/>
                    <a:pt x="1222460" y="261315"/>
                    <a:pt x="1204608" y="261315"/>
                  </a:cubicBezTo>
                  <a:lnTo>
                    <a:pt x="67312" y="261315"/>
                  </a:lnTo>
                  <a:cubicBezTo>
                    <a:pt x="30136" y="261315"/>
                    <a:pt x="0" y="231179"/>
                    <a:pt x="0" y="194004"/>
                  </a:cubicBezTo>
                  <a:lnTo>
                    <a:pt x="0" y="67312"/>
                  </a:lnTo>
                  <a:cubicBezTo>
                    <a:pt x="0" y="30136"/>
                    <a:pt x="30136" y="0"/>
                    <a:pt x="67312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71920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2555397">
            <a:off x="1777640" y="1927282"/>
            <a:ext cx="1853137" cy="1176742"/>
          </a:xfrm>
          <a:custGeom>
            <a:avLst/>
            <a:gdLst/>
            <a:ahLst/>
            <a:cxnLst/>
            <a:rect r="r" b="b" t="t" l="l"/>
            <a:pathLst>
              <a:path h="1176742" w="1853137">
                <a:moveTo>
                  <a:pt x="0" y="0"/>
                </a:moveTo>
                <a:lnTo>
                  <a:pt x="1853138" y="0"/>
                </a:lnTo>
                <a:lnTo>
                  <a:pt x="1853138" y="1176742"/>
                </a:lnTo>
                <a:lnTo>
                  <a:pt x="0" y="117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053937" y="2454451"/>
            <a:ext cx="1380972" cy="902811"/>
          </a:xfrm>
          <a:custGeom>
            <a:avLst/>
            <a:gdLst/>
            <a:ahLst/>
            <a:cxnLst/>
            <a:rect r="r" b="b" t="t" l="l"/>
            <a:pathLst>
              <a:path h="902811" w="1380972">
                <a:moveTo>
                  <a:pt x="0" y="0"/>
                </a:moveTo>
                <a:lnTo>
                  <a:pt x="1380972" y="0"/>
                </a:lnTo>
                <a:lnTo>
                  <a:pt x="1380972" y="902810"/>
                </a:lnTo>
                <a:lnTo>
                  <a:pt x="0" y="902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588403" y="6564730"/>
            <a:ext cx="1203224" cy="1264887"/>
          </a:xfrm>
          <a:custGeom>
            <a:avLst/>
            <a:gdLst/>
            <a:ahLst/>
            <a:cxnLst/>
            <a:rect r="r" b="b" t="t" l="l"/>
            <a:pathLst>
              <a:path h="1264887" w="1203224">
                <a:moveTo>
                  <a:pt x="0" y="0"/>
                </a:moveTo>
                <a:lnTo>
                  <a:pt x="1203224" y="0"/>
                </a:lnTo>
                <a:lnTo>
                  <a:pt x="1203224" y="1264887"/>
                </a:lnTo>
                <a:lnTo>
                  <a:pt x="0" y="1264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244333">
            <a:off x="11712871" y="8050180"/>
            <a:ext cx="2063103" cy="573918"/>
          </a:xfrm>
          <a:custGeom>
            <a:avLst/>
            <a:gdLst/>
            <a:ahLst/>
            <a:cxnLst/>
            <a:rect r="r" b="b" t="t" l="l"/>
            <a:pathLst>
              <a:path h="573918" w="2063103">
                <a:moveTo>
                  <a:pt x="0" y="0"/>
                </a:moveTo>
                <a:lnTo>
                  <a:pt x="2063103" y="0"/>
                </a:lnTo>
                <a:lnTo>
                  <a:pt x="2063103" y="573917"/>
                </a:lnTo>
                <a:lnTo>
                  <a:pt x="0" y="573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791627" y="3962273"/>
            <a:ext cx="10911570" cy="198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93"/>
              </a:lnSpc>
            </a:pPr>
            <a:r>
              <a:rPr lang="en-US" sz="11566" spc="578">
                <a:solidFill>
                  <a:srgbClr val="000000"/>
                </a:solidFill>
                <a:latin typeface="Marykate"/>
              </a:rPr>
              <a:t>TUGAS 1 SAW </a:t>
            </a:r>
          </a:p>
        </p:txBody>
      </p:sp>
      <p:sp>
        <p:nvSpPr>
          <p:cNvPr name="TextBox 27" id="27"/>
          <p:cNvSpPr txBox="true"/>
          <p:nvPr/>
        </p:nvSpPr>
        <p:spPr>
          <a:xfrm rot="-353709">
            <a:off x="3011539" y="3105965"/>
            <a:ext cx="4910598" cy="53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8"/>
              </a:lnSpc>
            </a:pPr>
            <a:r>
              <a:rPr lang="en-US" sz="3191">
                <a:solidFill>
                  <a:srgbClr val="FFFFFF"/>
                </a:solidFill>
                <a:latin typeface="Montserrat Bold"/>
              </a:rPr>
              <a:t>DEA REIGINA</a:t>
            </a:r>
          </a:p>
        </p:txBody>
      </p:sp>
      <p:sp>
        <p:nvSpPr>
          <p:cNvPr name="TextBox 28" id="28"/>
          <p:cNvSpPr txBox="true"/>
          <p:nvPr/>
        </p:nvSpPr>
        <p:spPr>
          <a:xfrm rot="126457">
            <a:off x="9683761" y="6546292"/>
            <a:ext cx="5656345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NAUFAL RAFID M.F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55118" y="2754324"/>
            <a:ext cx="13523641" cy="7301916"/>
            <a:chOff x="0" y="0"/>
            <a:chExt cx="2549403" cy="137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9403" cy="1376518"/>
            </a:xfrm>
            <a:custGeom>
              <a:avLst/>
              <a:gdLst/>
              <a:ahLst/>
              <a:cxnLst/>
              <a:rect r="r" b="b" t="t" l="l"/>
              <a:pathLst>
                <a:path h="1376518" w="2549403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79555" y="2107287"/>
            <a:ext cx="12674767" cy="1441237"/>
            <a:chOff x="0" y="0"/>
            <a:chExt cx="2389378" cy="271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271694"/>
            </a:xfrm>
            <a:custGeom>
              <a:avLst/>
              <a:gdLst/>
              <a:ahLst/>
              <a:cxnLst/>
              <a:rect r="r" b="b" t="t" l="l"/>
              <a:pathLst>
                <a:path h="271694" w="2389378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610967">
            <a:off x="338992" y="492233"/>
            <a:ext cx="1915122" cy="1216103"/>
          </a:xfrm>
          <a:custGeom>
            <a:avLst/>
            <a:gdLst/>
            <a:ahLst/>
            <a:cxnLst/>
            <a:rect r="r" b="b" t="t" l="l"/>
            <a:pathLst>
              <a:path h="1216103" w="1915122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540138">
            <a:off x="16335549" y="7109722"/>
            <a:ext cx="1595662" cy="1677437"/>
          </a:xfrm>
          <a:custGeom>
            <a:avLst/>
            <a:gdLst/>
            <a:ahLst/>
            <a:cxnLst/>
            <a:rect r="r" b="b" t="t" l="l"/>
            <a:pathLst>
              <a:path h="1677437" w="1595662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77738" y="17655"/>
            <a:ext cx="795131" cy="1448086"/>
          </a:xfrm>
          <a:custGeom>
            <a:avLst/>
            <a:gdLst/>
            <a:ahLst/>
            <a:cxnLst/>
            <a:rect r="r" b="b" t="t" l="l"/>
            <a:pathLst>
              <a:path h="1448086" w="795131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9974" y="6285579"/>
            <a:ext cx="933159" cy="2619393"/>
          </a:xfrm>
          <a:custGeom>
            <a:avLst/>
            <a:gdLst/>
            <a:ahLst/>
            <a:cxnLst/>
            <a:rect r="r" b="b" t="t" l="l"/>
            <a:pathLst>
              <a:path h="2619393" w="933159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82400" y="496334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31563" y="2243056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/>
                <a:gridCol w="1819275"/>
                <a:gridCol w="1819275"/>
                <a:gridCol w="1819275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2" id="22"/>
          <p:cNvSpPr/>
          <p:nvPr/>
        </p:nvSpPr>
        <p:spPr>
          <a:xfrm flipH="false" flipV="false" rot="0">
            <a:off x="5559339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1297" y="5387646"/>
            <a:ext cx="12674767" cy="20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name="TextBox 24" id="24"/>
          <p:cNvSpPr txBox="true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name="Freeform 25" id="25"/>
          <p:cNvSpPr/>
          <p:nvPr/>
        </p:nvSpPr>
        <p:spPr>
          <a:xfrm flipH="true" flipV="false" rot="0">
            <a:off x="12116590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159" y="1477011"/>
            <a:ext cx="17599681" cy="8465829"/>
            <a:chOff x="0" y="0"/>
            <a:chExt cx="4635307" cy="2229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5307" cy="2229683"/>
            </a:xfrm>
            <a:custGeom>
              <a:avLst/>
              <a:gdLst/>
              <a:ahLst/>
              <a:cxnLst/>
              <a:rect r="r" b="b" t="t" l="l"/>
              <a:pathLst>
                <a:path h="2229683" w="4635307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16487"/>
                  </a:lnTo>
                  <a:cubicBezTo>
                    <a:pt x="4635307" y="2223775"/>
                    <a:pt x="4629398" y="2229683"/>
                    <a:pt x="4622110" y="2229683"/>
                  </a:cubicBezTo>
                  <a:lnTo>
                    <a:pt x="13197" y="2229683"/>
                  </a:lnTo>
                  <a:cubicBezTo>
                    <a:pt x="5908" y="2229683"/>
                    <a:pt x="0" y="2223775"/>
                    <a:pt x="0" y="2216487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5307" cy="2267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992759" y="1823726"/>
          <a:ext cx="14734737" cy="7777688"/>
        </p:xfrm>
        <a:graphic>
          <a:graphicData uri="http://schemas.openxmlformats.org/drawingml/2006/table">
            <a:tbl>
              <a:tblPr/>
              <a:tblGrid>
                <a:gridCol w="3041702"/>
                <a:gridCol w="2081624"/>
                <a:gridCol w="7292533"/>
                <a:gridCol w="2318878"/>
              </a:tblGrid>
              <a:tr h="1044631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31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1/2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2/2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1/1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2/4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3/5 = 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2/3 = 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1/2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2/4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1/4 =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4/4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2/3 = 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1/3 = 0.33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 4/5 = 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2/2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-85725"/>
            <a:ext cx="11001652" cy="12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49653" y="1823726"/>
          <a:ext cx="2125940" cy="7790706"/>
        </p:xfrm>
        <a:graphic>
          <a:graphicData uri="http://schemas.openxmlformats.org/drawingml/2006/table">
            <a:tbl>
              <a:tblPr/>
              <a:tblGrid>
                <a:gridCol w="617840"/>
              </a:tblGrid>
              <a:tr h="103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59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19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43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329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55118" y="2754324"/>
            <a:ext cx="13523641" cy="7301916"/>
            <a:chOff x="0" y="0"/>
            <a:chExt cx="2549403" cy="137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9403" cy="1376518"/>
            </a:xfrm>
            <a:custGeom>
              <a:avLst/>
              <a:gdLst/>
              <a:ahLst/>
              <a:cxnLst/>
              <a:rect r="r" b="b" t="t" l="l"/>
              <a:pathLst>
                <a:path h="1376518" w="2549403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79555" y="2107287"/>
            <a:ext cx="12674767" cy="1441237"/>
            <a:chOff x="0" y="0"/>
            <a:chExt cx="2389378" cy="271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271694"/>
            </a:xfrm>
            <a:custGeom>
              <a:avLst/>
              <a:gdLst/>
              <a:ahLst/>
              <a:cxnLst/>
              <a:rect r="r" b="b" t="t" l="l"/>
              <a:pathLst>
                <a:path h="271694" w="2389378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610967">
            <a:off x="338992" y="492233"/>
            <a:ext cx="1915122" cy="1216103"/>
          </a:xfrm>
          <a:custGeom>
            <a:avLst/>
            <a:gdLst/>
            <a:ahLst/>
            <a:cxnLst/>
            <a:rect r="r" b="b" t="t" l="l"/>
            <a:pathLst>
              <a:path h="1216103" w="1915122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540138">
            <a:off x="16335549" y="7109722"/>
            <a:ext cx="1595662" cy="1677437"/>
          </a:xfrm>
          <a:custGeom>
            <a:avLst/>
            <a:gdLst/>
            <a:ahLst/>
            <a:cxnLst/>
            <a:rect r="r" b="b" t="t" l="l"/>
            <a:pathLst>
              <a:path h="1677437" w="1595662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77738" y="17655"/>
            <a:ext cx="795131" cy="1448086"/>
          </a:xfrm>
          <a:custGeom>
            <a:avLst/>
            <a:gdLst/>
            <a:ahLst/>
            <a:cxnLst/>
            <a:rect r="r" b="b" t="t" l="l"/>
            <a:pathLst>
              <a:path h="1448086" w="795131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9974" y="6285579"/>
            <a:ext cx="933159" cy="2619393"/>
          </a:xfrm>
          <a:custGeom>
            <a:avLst/>
            <a:gdLst/>
            <a:ahLst/>
            <a:cxnLst/>
            <a:rect r="r" b="b" t="t" l="l"/>
            <a:pathLst>
              <a:path h="2619393" w="933159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82400" y="496334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31563" y="2243056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/>
                <a:gridCol w="1819275"/>
                <a:gridCol w="1819275"/>
                <a:gridCol w="1819275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2" id="22"/>
          <p:cNvSpPr/>
          <p:nvPr/>
        </p:nvSpPr>
        <p:spPr>
          <a:xfrm flipH="false" flipV="false" rot="0">
            <a:off x="5559339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1297" y="5387646"/>
            <a:ext cx="12674767" cy="20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name="TextBox 24" id="24"/>
          <p:cNvSpPr txBox="true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name="Freeform 25" id="25"/>
          <p:cNvSpPr/>
          <p:nvPr/>
        </p:nvSpPr>
        <p:spPr>
          <a:xfrm flipH="true" flipV="false" rot="0">
            <a:off x="12116590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4455" y="2295487"/>
            <a:ext cx="15608183" cy="7429389"/>
            <a:chOff x="0" y="0"/>
            <a:chExt cx="4110797" cy="19567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10797" cy="1956712"/>
            </a:xfrm>
            <a:custGeom>
              <a:avLst/>
              <a:gdLst/>
              <a:ahLst/>
              <a:cxnLst/>
              <a:rect r="r" b="b" t="t" l="l"/>
              <a:pathLst>
                <a:path h="1956712" w="4110797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941831"/>
                  </a:lnTo>
                  <a:cubicBezTo>
                    <a:pt x="4110797" y="1950049"/>
                    <a:pt x="4104135" y="1956712"/>
                    <a:pt x="4095917" y="1956712"/>
                  </a:cubicBezTo>
                  <a:lnTo>
                    <a:pt x="14881" y="1956712"/>
                  </a:lnTo>
                  <a:cubicBezTo>
                    <a:pt x="10934" y="1956712"/>
                    <a:pt x="7149" y="1955144"/>
                    <a:pt x="4358" y="1952353"/>
                  </a:cubicBezTo>
                  <a:cubicBezTo>
                    <a:pt x="1568" y="1949563"/>
                    <a:pt x="0" y="1945778"/>
                    <a:pt x="0" y="1941831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10797" cy="1994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6014" y="815781"/>
            <a:ext cx="6219743" cy="862449"/>
            <a:chOff x="0" y="0"/>
            <a:chExt cx="1884531" cy="2613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4531" cy="261315"/>
            </a:xfrm>
            <a:custGeom>
              <a:avLst/>
              <a:gdLst/>
              <a:ahLst/>
              <a:cxnLst/>
              <a:rect r="r" b="b" t="t" l="l"/>
              <a:pathLst>
                <a:path h="261315" w="1884531">
                  <a:moveTo>
                    <a:pt x="63481" y="0"/>
                  </a:moveTo>
                  <a:lnTo>
                    <a:pt x="1821050" y="0"/>
                  </a:lnTo>
                  <a:cubicBezTo>
                    <a:pt x="1837886" y="0"/>
                    <a:pt x="1854033" y="6688"/>
                    <a:pt x="1865938" y="18593"/>
                  </a:cubicBezTo>
                  <a:cubicBezTo>
                    <a:pt x="1877843" y="30498"/>
                    <a:pt x="1884531" y="46645"/>
                    <a:pt x="1884531" y="63481"/>
                  </a:cubicBezTo>
                  <a:lnTo>
                    <a:pt x="1884531" y="197834"/>
                  </a:lnTo>
                  <a:cubicBezTo>
                    <a:pt x="1884531" y="214670"/>
                    <a:pt x="1877843" y="230817"/>
                    <a:pt x="1865938" y="242722"/>
                  </a:cubicBezTo>
                  <a:cubicBezTo>
                    <a:pt x="1854033" y="254627"/>
                    <a:pt x="1837886" y="261315"/>
                    <a:pt x="1821050" y="261315"/>
                  </a:cubicBezTo>
                  <a:lnTo>
                    <a:pt x="63481" y="261315"/>
                  </a:lnTo>
                  <a:cubicBezTo>
                    <a:pt x="46645" y="261315"/>
                    <a:pt x="30498" y="254627"/>
                    <a:pt x="18593" y="242722"/>
                  </a:cubicBezTo>
                  <a:cubicBezTo>
                    <a:pt x="6688" y="230817"/>
                    <a:pt x="0" y="214670"/>
                    <a:pt x="0" y="197834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4531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0196060">
            <a:off x="8118108" y="674238"/>
            <a:ext cx="1415843" cy="1509135"/>
          </a:xfrm>
          <a:custGeom>
            <a:avLst/>
            <a:gdLst/>
            <a:ahLst/>
            <a:cxnLst/>
            <a:rect r="r" b="b" t="t" l="l"/>
            <a:pathLst>
              <a:path h="1509135" w="1415843">
                <a:moveTo>
                  <a:pt x="0" y="0"/>
                </a:moveTo>
                <a:lnTo>
                  <a:pt x="1415843" y="0"/>
                </a:lnTo>
                <a:lnTo>
                  <a:pt x="1415843" y="1509135"/>
                </a:lnTo>
                <a:lnTo>
                  <a:pt x="0" y="15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5936319" y="2562132"/>
          <a:ext cx="7736786" cy="6896100"/>
        </p:xfrm>
        <a:graphic>
          <a:graphicData uri="http://schemas.openxmlformats.org/drawingml/2006/table">
            <a:tbl>
              <a:tblPr/>
              <a:tblGrid>
                <a:gridCol w="3900410"/>
                <a:gridCol w="3836376"/>
              </a:tblGrid>
              <a:tr h="114935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Bobot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Bobot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837337" y="2562132"/>
          <a:ext cx="3868393" cy="6896100"/>
        </p:xfrm>
        <a:graphic>
          <a:graphicData uri="http://schemas.openxmlformats.org/drawingml/2006/table">
            <a:tbl>
              <a:tblPr/>
              <a:tblGrid>
                <a:gridCol w="1167508"/>
              </a:tblGrid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true" flipV="false" rot="0">
            <a:off x="13901705" y="2751093"/>
            <a:ext cx="4886325" cy="8229600"/>
          </a:xfrm>
          <a:custGeom>
            <a:avLst/>
            <a:gdLst/>
            <a:ahLst/>
            <a:cxnLst/>
            <a:rect r="r" b="b" t="t" l="l"/>
            <a:pathLst>
              <a:path h="8229600" w="4886325">
                <a:moveTo>
                  <a:pt x="4886325" y="0"/>
                </a:moveTo>
                <a:lnTo>
                  <a:pt x="0" y="0"/>
                </a:lnTo>
                <a:lnTo>
                  <a:pt x="0" y="8229600"/>
                </a:lnTo>
                <a:lnTo>
                  <a:pt x="4886325" y="8229600"/>
                </a:lnTo>
                <a:lnTo>
                  <a:pt x="488632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3294" y="1049839"/>
            <a:ext cx="60851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BOBOT KRITERIA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55118" y="2754324"/>
            <a:ext cx="13523641" cy="7301916"/>
            <a:chOff x="0" y="0"/>
            <a:chExt cx="2549403" cy="137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9403" cy="1376518"/>
            </a:xfrm>
            <a:custGeom>
              <a:avLst/>
              <a:gdLst/>
              <a:ahLst/>
              <a:cxnLst/>
              <a:rect r="r" b="b" t="t" l="l"/>
              <a:pathLst>
                <a:path h="1376518" w="2549403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79555" y="2107287"/>
            <a:ext cx="12674767" cy="1441237"/>
            <a:chOff x="0" y="0"/>
            <a:chExt cx="2389378" cy="271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271694"/>
            </a:xfrm>
            <a:custGeom>
              <a:avLst/>
              <a:gdLst/>
              <a:ahLst/>
              <a:cxnLst/>
              <a:rect r="r" b="b" t="t" l="l"/>
              <a:pathLst>
                <a:path h="271694" w="2389378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610967">
            <a:off x="338992" y="492233"/>
            <a:ext cx="1915122" cy="1216103"/>
          </a:xfrm>
          <a:custGeom>
            <a:avLst/>
            <a:gdLst/>
            <a:ahLst/>
            <a:cxnLst/>
            <a:rect r="r" b="b" t="t" l="l"/>
            <a:pathLst>
              <a:path h="1216103" w="1915122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540138">
            <a:off x="16335549" y="7109722"/>
            <a:ext cx="1595662" cy="1677437"/>
          </a:xfrm>
          <a:custGeom>
            <a:avLst/>
            <a:gdLst/>
            <a:ahLst/>
            <a:cxnLst/>
            <a:rect r="r" b="b" t="t" l="l"/>
            <a:pathLst>
              <a:path h="1677437" w="1595662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77738" y="17655"/>
            <a:ext cx="795131" cy="1448086"/>
          </a:xfrm>
          <a:custGeom>
            <a:avLst/>
            <a:gdLst/>
            <a:ahLst/>
            <a:cxnLst/>
            <a:rect r="r" b="b" t="t" l="l"/>
            <a:pathLst>
              <a:path h="1448086" w="795131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9974" y="6285579"/>
            <a:ext cx="933159" cy="2619393"/>
          </a:xfrm>
          <a:custGeom>
            <a:avLst/>
            <a:gdLst/>
            <a:ahLst/>
            <a:cxnLst/>
            <a:rect r="r" b="b" t="t" l="l"/>
            <a:pathLst>
              <a:path h="2619393" w="933159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82400" y="496334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31563" y="2243056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/>
                <a:gridCol w="1819275"/>
                <a:gridCol w="1819275"/>
                <a:gridCol w="1819275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0.25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0.33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0.8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2" id="22"/>
          <p:cNvSpPr/>
          <p:nvPr/>
        </p:nvSpPr>
        <p:spPr>
          <a:xfrm flipH="false" flipV="false" rot="0">
            <a:off x="5559339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1297" y="5387646"/>
            <a:ext cx="12674767" cy="20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0">
            <a:off x="12116590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096644" y="4234967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81871" y="4234967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800999" y="4234967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096644" y="5284082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096644" y="6333196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096644" y="7382311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096644" y="8431425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981871" y="5284082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981871" y="6333196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981871" y="7382311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981871" y="8431425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800999" y="5284082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800999" y="6333196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800999" y="7382311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800999" y="8431425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60065" y="7922652"/>
            <a:ext cx="15399235" cy="1165391"/>
            <a:chOff x="0" y="0"/>
            <a:chExt cx="4055766" cy="3069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55766" cy="306934"/>
            </a:xfrm>
            <a:custGeom>
              <a:avLst/>
              <a:gdLst/>
              <a:ahLst/>
              <a:cxnLst/>
              <a:rect r="r" b="b" t="t" l="l"/>
              <a:pathLst>
                <a:path h="306934" w="4055766">
                  <a:moveTo>
                    <a:pt x="15082" y="0"/>
                  </a:moveTo>
                  <a:lnTo>
                    <a:pt x="4040683" y="0"/>
                  </a:lnTo>
                  <a:cubicBezTo>
                    <a:pt x="4044683" y="0"/>
                    <a:pt x="4048520" y="1589"/>
                    <a:pt x="4051348" y="4418"/>
                  </a:cubicBezTo>
                  <a:cubicBezTo>
                    <a:pt x="4054177" y="7246"/>
                    <a:pt x="4055766" y="11082"/>
                    <a:pt x="4055766" y="15082"/>
                  </a:cubicBezTo>
                  <a:lnTo>
                    <a:pt x="4055766" y="291852"/>
                  </a:lnTo>
                  <a:cubicBezTo>
                    <a:pt x="4055766" y="300182"/>
                    <a:pt x="4049013" y="306934"/>
                    <a:pt x="4040683" y="306934"/>
                  </a:cubicBezTo>
                  <a:lnTo>
                    <a:pt x="15082" y="306934"/>
                  </a:lnTo>
                  <a:cubicBezTo>
                    <a:pt x="6753" y="306934"/>
                    <a:pt x="0" y="300182"/>
                    <a:pt x="0" y="291852"/>
                  </a:cubicBezTo>
                  <a:lnTo>
                    <a:pt x="0" y="15082"/>
                  </a:lnTo>
                  <a:cubicBezTo>
                    <a:pt x="0" y="6753"/>
                    <a:pt x="6753" y="0"/>
                    <a:pt x="15082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55766" cy="345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9808" y="4863051"/>
            <a:ext cx="6591593" cy="3658325"/>
            <a:chOff x="0" y="0"/>
            <a:chExt cx="839048" cy="465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9048" cy="465670"/>
            </a:xfrm>
            <a:custGeom>
              <a:avLst/>
              <a:gdLst/>
              <a:ahLst/>
              <a:cxnLst/>
              <a:rect r="r" b="b" t="t" l="l"/>
              <a:pathLst>
                <a:path h="465670" w="839048">
                  <a:moveTo>
                    <a:pt x="27014" y="0"/>
                  </a:moveTo>
                  <a:lnTo>
                    <a:pt x="812034" y="0"/>
                  </a:lnTo>
                  <a:cubicBezTo>
                    <a:pt x="826953" y="0"/>
                    <a:pt x="839048" y="12095"/>
                    <a:pt x="839048" y="27014"/>
                  </a:cubicBezTo>
                  <a:lnTo>
                    <a:pt x="839048" y="438656"/>
                  </a:lnTo>
                  <a:cubicBezTo>
                    <a:pt x="839048" y="453576"/>
                    <a:pt x="826953" y="465670"/>
                    <a:pt x="812034" y="465670"/>
                  </a:cubicBezTo>
                  <a:lnTo>
                    <a:pt x="27014" y="465670"/>
                  </a:lnTo>
                  <a:cubicBezTo>
                    <a:pt x="12095" y="465670"/>
                    <a:pt x="0" y="453576"/>
                    <a:pt x="0" y="438656"/>
                  </a:cubicBezTo>
                  <a:lnTo>
                    <a:pt x="0" y="27014"/>
                  </a:lnTo>
                  <a:cubicBezTo>
                    <a:pt x="0" y="12095"/>
                    <a:pt x="12095" y="0"/>
                    <a:pt x="2701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060" r="0" b="-10060"/>
              </a:stretch>
            </a:blipFill>
            <a:ln w="66675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99808" y="1028700"/>
            <a:ext cx="6591593" cy="3571484"/>
            <a:chOff x="0" y="0"/>
            <a:chExt cx="839048" cy="4546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9048" cy="454616"/>
            </a:xfrm>
            <a:custGeom>
              <a:avLst/>
              <a:gdLst/>
              <a:ahLst/>
              <a:cxnLst/>
              <a:rect r="r" b="b" t="t" l="l"/>
              <a:pathLst>
                <a:path h="454616" w="839048">
                  <a:moveTo>
                    <a:pt x="27014" y="0"/>
                  </a:moveTo>
                  <a:lnTo>
                    <a:pt x="812034" y="0"/>
                  </a:lnTo>
                  <a:cubicBezTo>
                    <a:pt x="826953" y="0"/>
                    <a:pt x="839048" y="12095"/>
                    <a:pt x="839048" y="27014"/>
                  </a:cubicBezTo>
                  <a:lnTo>
                    <a:pt x="839048" y="427602"/>
                  </a:lnTo>
                  <a:cubicBezTo>
                    <a:pt x="839048" y="442522"/>
                    <a:pt x="826953" y="454616"/>
                    <a:pt x="812034" y="454616"/>
                  </a:cubicBezTo>
                  <a:lnTo>
                    <a:pt x="27014" y="454616"/>
                  </a:lnTo>
                  <a:cubicBezTo>
                    <a:pt x="12095" y="454616"/>
                    <a:pt x="0" y="442522"/>
                    <a:pt x="0" y="427602"/>
                  </a:cubicBezTo>
                  <a:lnTo>
                    <a:pt x="0" y="27014"/>
                  </a:lnTo>
                  <a:cubicBezTo>
                    <a:pt x="0" y="12095"/>
                    <a:pt x="12095" y="0"/>
                    <a:pt x="2701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520" r="0" b="-11520"/>
              </a:stretch>
            </a:blipFill>
            <a:ln w="66675" cap="rnd">
              <a:solidFill>
                <a:srgbClr val="000000"/>
              </a:solidFill>
              <a:prstDash val="solid"/>
              <a:round/>
            </a:ln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8479114" y="2211699"/>
          <a:ext cx="7440114" cy="5334000"/>
        </p:xfrm>
        <a:graphic>
          <a:graphicData uri="http://schemas.openxmlformats.org/drawingml/2006/table">
            <a:tbl>
              <a:tblPr/>
              <a:tblGrid>
                <a:gridCol w="2820751"/>
                <a:gridCol w="2282936"/>
                <a:gridCol w="2336427"/>
              </a:tblGrid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Keterangan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(A1) Hyundai IONIQ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Rekomendasi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(A2) Wuling Air ev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0.7175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(A3) BYD Seal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0.675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(A4) BMW iX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0.4325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59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(A5) Mercedes-Benz EQB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8479114" y="708761"/>
            <a:ext cx="8172498" cy="13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50"/>
              </a:lnSpc>
            </a:pPr>
            <a:r>
              <a:rPr lang="en-US" sz="8500" spc="425">
                <a:solidFill>
                  <a:srgbClr val="000000"/>
                </a:solidFill>
                <a:latin typeface="Marykate"/>
              </a:rPr>
              <a:t>KESIMPULAN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9928" y="8018302"/>
            <a:ext cx="8953212" cy="92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spc="139">
                <a:solidFill>
                  <a:srgbClr val="000000"/>
                </a:solidFill>
                <a:latin typeface="Marykate"/>
              </a:rPr>
              <a:t>MAKA HYUNDAI IONIQ 5 ADALAH PILIHAN TERBAIK BERDASARKAN KRITERIA YANG DITENTUKAN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42193" y="3449774"/>
            <a:ext cx="6062730" cy="1984400"/>
            <a:chOff x="0" y="0"/>
            <a:chExt cx="1835117" cy="6006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42193" y="3449774"/>
            <a:ext cx="6062730" cy="1728741"/>
            <a:chOff x="0" y="0"/>
            <a:chExt cx="1835117" cy="523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88915" y="582601"/>
            <a:ext cx="14781103" cy="1945252"/>
            <a:chOff x="0" y="0"/>
            <a:chExt cx="3892965" cy="5123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92965" cy="512330"/>
            </a:xfrm>
            <a:custGeom>
              <a:avLst/>
              <a:gdLst/>
              <a:ahLst/>
              <a:cxnLst/>
              <a:rect r="r" b="b" t="t" l="l"/>
              <a:pathLst>
                <a:path h="512330" w="3892965">
                  <a:moveTo>
                    <a:pt x="26712" y="0"/>
                  </a:moveTo>
                  <a:lnTo>
                    <a:pt x="3866253" y="0"/>
                  </a:lnTo>
                  <a:cubicBezTo>
                    <a:pt x="3881006" y="0"/>
                    <a:pt x="3892965" y="11960"/>
                    <a:pt x="3892965" y="26712"/>
                  </a:cubicBezTo>
                  <a:lnTo>
                    <a:pt x="3892965" y="485617"/>
                  </a:lnTo>
                  <a:cubicBezTo>
                    <a:pt x="3892965" y="500370"/>
                    <a:pt x="3881006" y="512330"/>
                    <a:pt x="3866253" y="512330"/>
                  </a:cubicBezTo>
                  <a:lnTo>
                    <a:pt x="26712" y="512330"/>
                  </a:lnTo>
                  <a:cubicBezTo>
                    <a:pt x="11960" y="512330"/>
                    <a:pt x="0" y="500370"/>
                    <a:pt x="0" y="485617"/>
                  </a:cubicBezTo>
                  <a:lnTo>
                    <a:pt x="0" y="26712"/>
                  </a:lnTo>
                  <a:cubicBezTo>
                    <a:pt x="0" y="11960"/>
                    <a:pt x="11960" y="0"/>
                    <a:pt x="26712" y="0"/>
                  </a:cubicBezTo>
                  <a:close/>
                </a:path>
              </a:pathLst>
            </a:custGeom>
            <a:solidFill>
              <a:srgbClr val="008968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92965" cy="55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54956" y="421058"/>
            <a:ext cx="14978088" cy="1945252"/>
            <a:chOff x="0" y="0"/>
            <a:chExt cx="3944846" cy="5123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44846" cy="512330"/>
            </a:xfrm>
            <a:custGeom>
              <a:avLst/>
              <a:gdLst/>
              <a:ahLst/>
              <a:cxnLst/>
              <a:rect r="r" b="b" t="t" l="l"/>
              <a:pathLst>
                <a:path h="512330" w="3944846">
                  <a:moveTo>
                    <a:pt x="26361" y="0"/>
                  </a:moveTo>
                  <a:lnTo>
                    <a:pt x="3918485" y="0"/>
                  </a:lnTo>
                  <a:cubicBezTo>
                    <a:pt x="3925476" y="0"/>
                    <a:pt x="3932181" y="2777"/>
                    <a:pt x="3937125" y="7721"/>
                  </a:cubicBezTo>
                  <a:cubicBezTo>
                    <a:pt x="3942069" y="12665"/>
                    <a:pt x="3944846" y="19370"/>
                    <a:pt x="3944846" y="26361"/>
                  </a:cubicBezTo>
                  <a:lnTo>
                    <a:pt x="3944846" y="485969"/>
                  </a:lnTo>
                  <a:cubicBezTo>
                    <a:pt x="3944846" y="492960"/>
                    <a:pt x="3942069" y="499665"/>
                    <a:pt x="3937125" y="504609"/>
                  </a:cubicBezTo>
                  <a:cubicBezTo>
                    <a:pt x="3932181" y="509553"/>
                    <a:pt x="3925476" y="512330"/>
                    <a:pt x="3918485" y="512330"/>
                  </a:cubicBezTo>
                  <a:lnTo>
                    <a:pt x="26361" y="512330"/>
                  </a:lnTo>
                  <a:cubicBezTo>
                    <a:pt x="19370" y="512330"/>
                    <a:pt x="12665" y="509553"/>
                    <a:pt x="7721" y="504609"/>
                  </a:cubicBezTo>
                  <a:cubicBezTo>
                    <a:pt x="2777" y="499665"/>
                    <a:pt x="0" y="492960"/>
                    <a:pt x="0" y="485969"/>
                  </a:cubicBezTo>
                  <a:lnTo>
                    <a:pt x="0" y="26361"/>
                  </a:lnTo>
                  <a:cubicBezTo>
                    <a:pt x="0" y="19370"/>
                    <a:pt x="2777" y="12665"/>
                    <a:pt x="7721" y="7721"/>
                  </a:cubicBezTo>
                  <a:cubicBezTo>
                    <a:pt x="12665" y="2777"/>
                    <a:pt x="19370" y="0"/>
                    <a:pt x="26361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944846" cy="55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826189" y="3050572"/>
            <a:ext cx="794689" cy="7946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45153" y="3050572"/>
            <a:ext cx="3103170" cy="798405"/>
            <a:chOff x="0" y="0"/>
            <a:chExt cx="1080264" cy="2779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0264" cy="277938"/>
            </a:xfrm>
            <a:custGeom>
              <a:avLst/>
              <a:gdLst/>
              <a:ahLst/>
              <a:cxnLst/>
              <a:rect r="r" b="b" t="t" l="l"/>
              <a:pathLst>
                <a:path h="277938" w="1080264">
                  <a:moveTo>
                    <a:pt x="127237" y="0"/>
                  </a:moveTo>
                  <a:lnTo>
                    <a:pt x="953027" y="0"/>
                  </a:lnTo>
                  <a:cubicBezTo>
                    <a:pt x="1023298" y="0"/>
                    <a:pt x="1080264" y="56966"/>
                    <a:pt x="1080264" y="127237"/>
                  </a:cubicBezTo>
                  <a:lnTo>
                    <a:pt x="1080264" y="150701"/>
                  </a:lnTo>
                  <a:cubicBezTo>
                    <a:pt x="1080264" y="184446"/>
                    <a:pt x="1066859" y="216810"/>
                    <a:pt x="1042998" y="240671"/>
                  </a:cubicBezTo>
                  <a:cubicBezTo>
                    <a:pt x="1019136" y="264533"/>
                    <a:pt x="986773" y="277938"/>
                    <a:pt x="953027" y="277938"/>
                  </a:cubicBezTo>
                  <a:lnTo>
                    <a:pt x="127237" y="277938"/>
                  </a:lnTo>
                  <a:cubicBezTo>
                    <a:pt x="93492" y="277938"/>
                    <a:pt x="61128" y="264533"/>
                    <a:pt x="37267" y="240671"/>
                  </a:cubicBezTo>
                  <a:cubicBezTo>
                    <a:pt x="13405" y="216810"/>
                    <a:pt x="0" y="184446"/>
                    <a:pt x="0" y="150701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80264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54011" y="3449774"/>
            <a:ext cx="6062730" cy="1984400"/>
            <a:chOff x="0" y="0"/>
            <a:chExt cx="1835117" cy="6006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54011" y="3449774"/>
            <a:ext cx="6062730" cy="1728741"/>
            <a:chOff x="0" y="0"/>
            <a:chExt cx="1835117" cy="5232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40663" y="3050572"/>
            <a:ext cx="794689" cy="79468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359670" y="3050572"/>
            <a:ext cx="3897772" cy="798405"/>
            <a:chOff x="0" y="0"/>
            <a:chExt cx="1356879" cy="2779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56879" cy="277938"/>
            </a:xfrm>
            <a:custGeom>
              <a:avLst/>
              <a:gdLst/>
              <a:ahLst/>
              <a:cxnLst/>
              <a:rect r="r" b="b" t="t" l="l"/>
              <a:pathLst>
                <a:path h="277938" w="1356879">
                  <a:moveTo>
                    <a:pt x="101298" y="0"/>
                  </a:moveTo>
                  <a:lnTo>
                    <a:pt x="1255580" y="0"/>
                  </a:lnTo>
                  <a:cubicBezTo>
                    <a:pt x="1282446" y="0"/>
                    <a:pt x="1308212" y="10672"/>
                    <a:pt x="1327209" y="29670"/>
                  </a:cubicBezTo>
                  <a:cubicBezTo>
                    <a:pt x="1346206" y="48667"/>
                    <a:pt x="1356879" y="74432"/>
                    <a:pt x="1356879" y="101298"/>
                  </a:cubicBezTo>
                  <a:lnTo>
                    <a:pt x="1356879" y="176640"/>
                  </a:lnTo>
                  <a:cubicBezTo>
                    <a:pt x="1356879" y="203506"/>
                    <a:pt x="1346206" y="229271"/>
                    <a:pt x="1327209" y="248268"/>
                  </a:cubicBezTo>
                  <a:cubicBezTo>
                    <a:pt x="1308212" y="267266"/>
                    <a:pt x="1282446" y="277938"/>
                    <a:pt x="1255580" y="277938"/>
                  </a:cubicBezTo>
                  <a:lnTo>
                    <a:pt x="101298" y="277938"/>
                  </a:lnTo>
                  <a:cubicBezTo>
                    <a:pt x="74432" y="277938"/>
                    <a:pt x="48667" y="267266"/>
                    <a:pt x="29670" y="248268"/>
                  </a:cubicBezTo>
                  <a:cubicBezTo>
                    <a:pt x="10672" y="229271"/>
                    <a:pt x="0" y="203506"/>
                    <a:pt x="0" y="176640"/>
                  </a:cubicBezTo>
                  <a:lnTo>
                    <a:pt x="0" y="101298"/>
                  </a:lnTo>
                  <a:cubicBezTo>
                    <a:pt x="0" y="74432"/>
                    <a:pt x="10672" y="48667"/>
                    <a:pt x="29670" y="29670"/>
                  </a:cubicBezTo>
                  <a:cubicBezTo>
                    <a:pt x="48667" y="10672"/>
                    <a:pt x="74432" y="0"/>
                    <a:pt x="101298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356879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842193" y="6206331"/>
            <a:ext cx="6062730" cy="1984400"/>
            <a:chOff x="0" y="0"/>
            <a:chExt cx="1835117" cy="6006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842193" y="6206331"/>
            <a:ext cx="6062730" cy="1728741"/>
            <a:chOff x="0" y="0"/>
            <a:chExt cx="1835117" cy="5232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3826189" y="5807128"/>
            <a:ext cx="794689" cy="794689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745153" y="5807128"/>
            <a:ext cx="3103170" cy="798405"/>
            <a:chOff x="0" y="0"/>
            <a:chExt cx="1080264" cy="2779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80264" cy="277938"/>
            </a:xfrm>
            <a:custGeom>
              <a:avLst/>
              <a:gdLst/>
              <a:ahLst/>
              <a:cxnLst/>
              <a:rect r="r" b="b" t="t" l="l"/>
              <a:pathLst>
                <a:path h="277938" w="1080264">
                  <a:moveTo>
                    <a:pt x="127237" y="0"/>
                  </a:moveTo>
                  <a:lnTo>
                    <a:pt x="953027" y="0"/>
                  </a:lnTo>
                  <a:cubicBezTo>
                    <a:pt x="1023298" y="0"/>
                    <a:pt x="1080264" y="56966"/>
                    <a:pt x="1080264" y="127237"/>
                  </a:cubicBezTo>
                  <a:lnTo>
                    <a:pt x="1080264" y="150701"/>
                  </a:lnTo>
                  <a:cubicBezTo>
                    <a:pt x="1080264" y="184446"/>
                    <a:pt x="1066859" y="216810"/>
                    <a:pt x="1042998" y="240671"/>
                  </a:cubicBezTo>
                  <a:cubicBezTo>
                    <a:pt x="1019136" y="264533"/>
                    <a:pt x="986773" y="277938"/>
                    <a:pt x="953027" y="277938"/>
                  </a:cubicBezTo>
                  <a:lnTo>
                    <a:pt x="127237" y="277938"/>
                  </a:lnTo>
                  <a:cubicBezTo>
                    <a:pt x="93492" y="277938"/>
                    <a:pt x="61128" y="264533"/>
                    <a:pt x="37267" y="240671"/>
                  </a:cubicBezTo>
                  <a:cubicBezTo>
                    <a:pt x="13405" y="216810"/>
                    <a:pt x="0" y="184446"/>
                    <a:pt x="0" y="150701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080264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854011" y="6206331"/>
            <a:ext cx="6062730" cy="1984400"/>
            <a:chOff x="0" y="0"/>
            <a:chExt cx="1835117" cy="6006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854011" y="6206331"/>
            <a:ext cx="6062730" cy="1728741"/>
            <a:chOff x="0" y="0"/>
            <a:chExt cx="1835117" cy="52327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440663" y="5807128"/>
            <a:ext cx="794689" cy="794689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359670" y="5807128"/>
            <a:ext cx="3897772" cy="798405"/>
            <a:chOff x="0" y="0"/>
            <a:chExt cx="1356879" cy="27793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356879" cy="277938"/>
            </a:xfrm>
            <a:custGeom>
              <a:avLst/>
              <a:gdLst/>
              <a:ahLst/>
              <a:cxnLst/>
              <a:rect r="r" b="b" t="t" l="l"/>
              <a:pathLst>
                <a:path h="277938" w="1356879">
                  <a:moveTo>
                    <a:pt x="101298" y="0"/>
                  </a:moveTo>
                  <a:lnTo>
                    <a:pt x="1255580" y="0"/>
                  </a:lnTo>
                  <a:cubicBezTo>
                    <a:pt x="1282446" y="0"/>
                    <a:pt x="1308212" y="10672"/>
                    <a:pt x="1327209" y="29670"/>
                  </a:cubicBezTo>
                  <a:cubicBezTo>
                    <a:pt x="1346206" y="48667"/>
                    <a:pt x="1356879" y="74432"/>
                    <a:pt x="1356879" y="101298"/>
                  </a:cubicBezTo>
                  <a:lnTo>
                    <a:pt x="1356879" y="176640"/>
                  </a:lnTo>
                  <a:cubicBezTo>
                    <a:pt x="1356879" y="203506"/>
                    <a:pt x="1346206" y="229271"/>
                    <a:pt x="1327209" y="248268"/>
                  </a:cubicBezTo>
                  <a:cubicBezTo>
                    <a:pt x="1308212" y="267266"/>
                    <a:pt x="1282446" y="277938"/>
                    <a:pt x="1255580" y="277938"/>
                  </a:cubicBezTo>
                  <a:lnTo>
                    <a:pt x="101298" y="277938"/>
                  </a:lnTo>
                  <a:cubicBezTo>
                    <a:pt x="74432" y="277938"/>
                    <a:pt x="48667" y="267266"/>
                    <a:pt x="29670" y="248268"/>
                  </a:cubicBezTo>
                  <a:cubicBezTo>
                    <a:pt x="10672" y="229271"/>
                    <a:pt x="0" y="203506"/>
                    <a:pt x="0" y="176640"/>
                  </a:cubicBezTo>
                  <a:lnTo>
                    <a:pt x="0" y="101298"/>
                  </a:lnTo>
                  <a:cubicBezTo>
                    <a:pt x="0" y="74432"/>
                    <a:pt x="10672" y="48667"/>
                    <a:pt x="29670" y="29670"/>
                  </a:cubicBezTo>
                  <a:cubicBezTo>
                    <a:pt x="48667" y="10672"/>
                    <a:pt x="74432" y="0"/>
                    <a:pt x="101298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356879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7522516" y="3949684"/>
            <a:ext cx="651614" cy="984581"/>
          </a:xfrm>
          <a:custGeom>
            <a:avLst/>
            <a:gdLst/>
            <a:ahLst/>
            <a:cxnLst/>
            <a:rect r="r" b="b" t="t" l="l"/>
            <a:pathLst>
              <a:path h="984581" w="651614">
                <a:moveTo>
                  <a:pt x="0" y="0"/>
                </a:moveTo>
                <a:lnTo>
                  <a:pt x="651614" y="0"/>
                </a:lnTo>
                <a:lnTo>
                  <a:pt x="651614" y="984581"/>
                </a:lnTo>
                <a:lnTo>
                  <a:pt x="0" y="984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4889879" y="3949684"/>
            <a:ext cx="735126" cy="863584"/>
          </a:xfrm>
          <a:custGeom>
            <a:avLst/>
            <a:gdLst/>
            <a:ahLst/>
            <a:cxnLst/>
            <a:rect r="r" b="b" t="t" l="l"/>
            <a:pathLst>
              <a:path h="863584" w="735126">
                <a:moveTo>
                  <a:pt x="0" y="0"/>
                </a:moveTo>
                <a:lnTo>
                  <a:pt x="735126" y="0"/>
                </a:lnTo>
                <a:lnTo>
                  <a:pt x="735126" y="863583"/>
                </a:lnTo>
                <a:lnTo>
                  <a:pt x="0" y="863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1028700" y="8819380"/>
            <a:ext cx="16230600" cy="798405"/>
            <a:chOff x="0" y="0"/>
            <a:chExt cx="5650139" cy="27793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650139" cy="277938"/>
            </a:xfrm>
            <a:custGeom>
              <a:avLst/>
              <a:gdLst/>
              <a:ahLst/>
              <a:cxnLst/>
              <a:rect r="r" b="b" t="t" l="l"/>
              <a:pathLst>
                <a:path h="277938" w="5650139">
                  <a:moveTo>
                    <a:pt x="24327" y="0"/>
                  </a:moveTo>
                  <a:lnTo>
                    <a:pt x="5625812" y="0"/>
                  </a:lnTo>
                  <a:cubicBezTo>
                    <a:pt x="5639248" y="0"/>
                    <a:pt x="5650139" y="10891"/>
                    <a:pt x="5650139" y="24327"/>
                  </a:cubicBezTo>
                  <a:lnTo>
                    <a:pt x="5650139" y="253611"/>
                  </a:lnTo>
                  <a:cubicBezTo>
                    <a:pt x="5650139" y="267047"/>
                    <a:pt x="5639248" y="277938"/>
                    <a:pt x="5625812" y="277938"/>
                  </a:cubicBezTo>
                  <a:lnTo>
                    <a:pt x="24327" y="277938"/>
                  </a:lnTo>
                  <a:cubicBezTo>
                    <a:pt x="10891" y="277938"/>
                    <a:pt x="0" y="267047"/>
                    <a:pt x="0" y="25361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5650139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2" id="62"/>
          <p:cNvSpPr/>
          <p:nvPr/>
        </p:nvSpPr>
        <p:spPr>
          <a:xfrm flipH="false" flipV="false" rot="0">
            <a:off x="14889879" y="6745982"/>
            <a:ext cx="703518" cy="761590"/>
          </a:xfrm>
          <a:custGeom>
            <a:avLst/>
            <a:gdLst/>
            <a:ahLst/>
            <a:cxnLst/>
            <a:rect r="r" b="b" t="t" l="l"/>
            <a:pathLst>
              <a:path h="761590" w="703518">
                <a:moveTo>
                  <a:pt x="0" y="0"/>
                </a:moveTo>
                <a:lnTo>
                  <a:pt x="703519" y="0"/>
                </a:lnTo>
                <a:lnTo>
                  <a:pt x="703519" y="761590"/>
                </a:lnTo>
                <a:lnTo>
                  <a:pt x="0" y="7615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3" id="63"/>
          <p:cNvSpPr txBox="true"/>
          <p:nvPr/>
        </p:nvSpPr>
        <p:spPr>
          <a:xfrm rot="0">
            <a:off x="1988915" y="546458"/>
            <a:ext cx="14335286" cy="159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8"/>
              </a:lnSpc>
              <a:spcBef>
                <a:spcPct val="0"/>
              </a:spcBef>
            </a:pPr>
            <a:r>
              <a:rPr lang="en-US" sz="4556" spc="227">
                <a:solidFill>
                  <a:srgbClr val="000000"/>
                </a:solidFill>
                <a:latin typeface="Marykate"/>
              </a:rPr>
              <a:t>PENDUKUNG KEPUTUSAN DENGAN METODE SAW (SIMPLE ADDITIVE WEIGHTING) DALAM MEMBELI MOBIL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3826189" y="3261240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745153" y="3106116"/>
            <a:ext cx="3103170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316341" y="4101932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Harga mobil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440663" y="3261240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02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359670" y="3106116"/>
            <a:ext cx="3897772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C2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3826189" y="6017797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03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745153" y="5862672"/>
            <a:ext cx="3103170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C3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440663" y="6017797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04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558320" y="5862672"/>
            <a:ext cx="3500471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C4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328159" y="4101932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Jarak tempuh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316341" y="6672209"/>
            <a:ext cx="5114434" cy="115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ontserrat Bold"/>
                <a:ea typeface="Montserrat Bold"/>
              </a:rPr>
              <a:t>Fitur (Airbag, Anti Lock Braking System, Hill-Start Assist Control, Sensor parkir, 360° kamera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296116" y="6862709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Waktu isi daya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937549" y="8876530"/>
            <a:ext cx="14412902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TUJUAN : MEMBANTU MENENTUKAN MOBIL TERBAIK DARI KANDIDAT YANG TERSEDIA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87396" y="1476164"/>
            <a:ext cx="6219743" cy="862449"/>
            <a:chOff x="0" y="0"/>
            <a:chExt cx="1884531" cy="2613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4531" cy="261315"/>
            </a:xfrm>
            <a:custGeom>
              <a:avLst/>
              <a:gdLst/>
              <a:ahLst/>
              <a:cxnLst/>
              <a:rect r="r" b="b" t="t" l="l"/>
              <a:pathLst>
                <a:path h="261315" w="1884531">
                  <a:moveTo>
                    <a:pt x="63481" y="0"/>
                  </a:moveTo>
                  <a:lnTo>
                    <a:pt x="1821050" y="0"/>
                  </a:lnTo>
                  <a:cubicBezTo>
                    <a:pt x="1837886" y="0"/>
                    <a:pt x="1854033" y="6688"/>
                    <a:pt x="1865938" y="18593"/>
                  </a:cubicBezTo>
                  <a:cubicBezTo>
                    <a:pt x="1877843" y="30498"/>
                    <a:pt x="1884531" y="46645"/>
                    <a:pt x="1884531" y="63481"/>
                  </a:cubicBezTo>
                  <a:lnTo>
                    <a:pt x="1884531" y="197834"/>
                  </a:lnTo>
                  <a:cubicBezTo>
                    <a:pt x="1884531" y="214670"/>
                    <a:pt x="1877843" y="230817"/>
                    <a:pt x="1865938" y="242722"/>
                  </a:cubicBezTo>
                  <a:cubicBezTo>
                    <a:pt x="1854033" y="254627"/>
                    <a:pt x="1837886" y="261315"/>
                    <a:pt x="1821050" y="261315"/>
                  </a:cubicBezTo>
                  <a:lnTo>
                    <a:pt x="63481" y="261315"/>
                  </a:lnTo>
                  <a:cubicBezTo>
                    <a:pt x="46645" y="261315"/>
                    <a:pt x="30498" y="254627"/>
                    <a:pt x="18593" y="242722"/>
                  </a:cubicBezTo>
                  <a:cubicBezTo>
                    <a:pt x="6688" y="230817"/>
                    <a:pt x="0" y="214670"/>
                    <a:pt x="0" y="197834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84531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1117" y="3311562"/>
            <a:ext cx="15608183" cy="5801192"/>
            <a:chOff x="0" y="0"/>
            <a:chExt cx="4110797" cy="15278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10797" cy="1527886"/>
            </a:xfrm>
            <a:custGeom>
              <a:avLst/>
              <a:gdLst/>
              <a:ahLst/>
              <a:cxnLst/>
              <a:rect r="r" b="b" t="t" l="l"/>
              <a:pathLst>
                <a:path h="1527886" w="4110797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513006"/>
                  </a:lnTo>
                  <a:cubicBezTo>
                    <a:pt x="4110797" y="1516952"/>
                    <a:pt x="4109229" y="1520737"/>
                    <a:pt x="4106439" y="1523528"/>
                  </a:cubicBezTo>
                  <a:cubicBezTo>
                    <a:pt x="4103648" y="1526318"/>
                    <a:pt x="4099863" y="1527886"/>
                    <a:pt x="4095917" y="1527886"/>
                  </a:cubicBezTo>
                  <a:lnTo>
                    <a:pt x="14881" y="1527886"/>
                  </a:lnTo>
                  <a:cubicBezTo>
                    <a:pt x="6662" y="1527886"/>
                    <a:pt x="0" y="1521224"/>
                    <a:pt x="0" y="1513006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10797" cy="1565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9909" y="2850666"/>
            <a:ext cx="15608183" cy="5946738"/>
            <a:chOff x="0" y="0"/>
            <a:chExt cx="4110797" cy="15662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10797" cy="1566219"/>
            </a:xfrm>
            <a:custGeom>
              <a:avLst/>
              <a:gdLst/>
              <a:ahLst/>
              <a:cxnLst/>
              <a:rect r="r" b="b" t="t" l="l"/>
              <a:pathLst>
                <a:path h="1566219" w="4110797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551339"/>
                  </a:lnTo>
                  <a:cubicBezTo>
                    <a:pt x="4110797" y="1555285"/>
                    <a:pt x="4109229" y="1559070"/>
                    <a:pt x="4106439" y="1561861"/>
                  </a:cubicBezTo>
                  <a:cubicBezTo>
                    <a:pt x="4103648" y="1564651"/>
                    <a:pt x="4099863" y="1566219"/>
                    <a:pt x="4095917" y="1566219"/>
                  </a:cubicBezTo>
                  <a:lnTo>
                    <a:pt x="14881" y="1566219"/>
                  </a:lnTo>
                  <a:cubicBezTo>
                    <a:pt x="10934" y="1566219"/>
                    <a:pt x="7149" y="1564651"/>
                    <a:pt x="4358" y="1561861"/>
                  </a:cubicBezTo>
                  <a:cubicBezTo>
                    <a:pt x="1568" y="1559070"/>
                    <a:pt x="0" y="1555285"/>
                    <a:pt x="0" y="1551339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110797" cy="1604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2257861" y="3311562"/>
          <a:ext cx="13481998" cy="4933950"/>
        </p:xfrm>
        <a:graphic>
          <a:graphicData uri="http://schemas.openxmlformats.org/drawingml/2006/table">
            <a:tbl>
              <a:tblPr/>
              <a:tblGrid>
                <a:gridCol w="9367536"/>
                <a:gridCol w="4114462"/>
              </a:tblGrid>
              <a:tr h="9023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ontserrat Bold"/>
                        </a:rPr>
                        <a:t>Harga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10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109D"/>
                    </a:solidFill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500.000.000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1.000.000.000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2.000.000.000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3.000.000.000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&gt;3.000.000.000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3" id="13"/>
          <p:cNvSpPr/>
          <p:nvPr/>
        </p:nvSpPr>
        <p:spPr>
          <a:xfrm flipH="false" flipV="false" rot="0">
            <a:off x="722170" y="639555"/>
            <a:ext cx="1235477" cy="1866793"/>
          </a:xfrm>
          <a:custGeom>
            <a:avLst/>
            <a:gdLst/>
            <a:ahLst/>
            <a:cxnLst/>
            <a:rect r="r" b="b" t="t" l="l"/>
            <a:pathLst>
              <a:path h="1866793" w="1235477">
                <a:moveTo>
                  <a:pt x="0" y="0"/>
                </a:moveTo>
                <a:lnTo>
                  <a:pt x="1235477" y="0"/>
                </a:lnTo>
                <a:lnTo>
                  <a:pt x="1235477" y="1866793"/>
                </a:lnTo>
                <a:lnTo>
                  <a:pt x="0" y="1866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57861" y="828675"/>
            <a:ext cx="6886139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HARGA MOBIL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4677" y="1710221"/>
            <a:ext cx="60851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SEMAKIN MURAH SEMAKIN BAIK (COST)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3587" y="3110038"/>
            <a:ext cx="15813227" cy="5852987"/>
            <a:chOff x="0" y="0"/>
            <a:chExt cx="4164800" cy="1541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4800" cy="1541527"/>
            </a:xfrm>
            <a:custGeom>
              <a:avLst/>
              <a:gdLst/>
              <a:ahLst/>
              <a:cxnLst/>
              <a:rect r="r" b="b" t="t" l="l"/>
              <a:pathLst>
                <a:path h="1541527" w="4164800">
                  <a:moveTo>
                    <a:pt x="14688" y="0"/>
                  </a:moveTo>
                  <a:lnTo>
                    <a:pt x="4150113" y="0"/>
                  </a:lnTo>
                  <a:cubicBezTo>
                    <a:pt x="4154008" y="0"/>
                    <a:pt x="4157744" y="1547"/>
                    <a:pt x="4160498" y="4302"/>
                  </a:cubicBezTo>
                  <a:cubicBezTo>
                    <a:pt x="4163253" y="7056"/>
                    <a:pt x="4164800" y="10792"/>
                    <a:pt x="4164800" y="14688"/>
                  </a:cubicBezTo>
                  <a:lnTo>
                    <a:pt x="4164800" y="1526840"/>
                  </a:lnTo>
                  <a:cubicBezTo>
                    <a:pt x="4164800" y="1530735"/>
                    <a:pt x="4163253" y="1534471"/>
                    <a:pt x="4160498" y="1537226"/>
                  </a:cubicBezTo>
                  <a:cubicBezTo>
                    <a:pt x="4157744" y="1539980"/>
                    <a:pt x="4154008" y="1541527"/>
                    <a:pt x="4150113" y="1541527"/>
                  </a:cubicBezTo>
                  <a:lnTo>
                    <a:pt x="14688" y="1541527"/>
                  </a:lnTo>
                  <a:cubicBezTo>
                    <a:pt x="10792" y="1541527"/>
                    <a:pt x="7056" y="1539980"/>
                    <a:pt x="4302" y="1537226"/>
                  </a:cubicBezTo>
                  <a:cubicBezTo>
                    <a:pt x="1547" y="1534471"/>
                    <a:pt x="0" y="1530735"/>
                    <a:pt x="0" y="1526840"/>
                  </a:cubicBezTo>
                  <a:lnTo>
                    <a:pt x="0" y="14688"/>
                  </a:lnTo>
                  <a:cubicBezTo>
                    <a:pt x="0" y="10792"/>
                    <a:pt x="1547" y="7056"/>
                    <a:pt x="4302" y="4302"/>
                  </a:cubicBezTo>
                  <a:cubicBezTo>
                    <a:pt x="7056" y="1547"/>
                    <a:pt x="10792" y="0"/>
                    <a:pt x="14688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4800" cy="1579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1187" y="2957638"/>
            <a:ext cx="15630264" cy="5665653"/>
            <a:chOff x="0" y="0"/>
            <a:chExt cx="4116613" cy="1492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16613" cy="1492188"/>
            </a:xfrm>
            <a:custGeom>
              <a:avLst/>
              <a:gdLst/>
              <a:ahLst/>
              <a:cxnLst/>
              <a:rect r="r" b="b" t="t" l="l"/>
              <a:pathLst>
                <a:path h="1492188" w="4116613">
                  <a:moveTo>
                    <a:pt x="14859" y="0"/>
                  </a:moveTo>
                  <a:lnTo>
                    <a:pt x="4101753" y="0"/>
                  </a:lnTo>
                  <a:cubicBezTo>
                    <a:pt x="4109960" y="0"/>
                    <a:pt x="4116613" y="6653"/>
                    <a:pt x="4116613" y="14859"/>
                  </a:cubicBezTo>
                  <a:lnTo>
                    <a:pt x="4116613" y="1477329"/>
                  </a:lnTo>
                  <a:cubicBezTo>
                    <a:pt x="4116613" y="1485536"/>
                    <a:pt x="4109960" y="1492188"/>
                    <a:pt x="4101753" y="1492188"/>
                  </a:cubicBezTo>
                  <a:lnTo>
                    <a:pt x="14859" y="1492188"/>
                  </a:lnTo>
                  <a:cubicBezTo>
                    <a:pt x="10919" y="1492188"/>
                    <a:pt x="7139" y="1490623"/>
                    <a:pt x="4352" y="1487836"/>
                  </a:cubicBezTo>
                  <a:cubicBezTo>
                    <a:pt x="1566" y="1485050"/>
                    <a:pt x="0" y="1481270"/>
                    <a:pt x="0" y="1477329"/>
                  </a:cubicBezTo>
                  <a:lnTo>
                    <a:pt x="0" y="14859"/>
                  </a:lnTo>
                  <a:cubicBezTo>
                    <a:pt x="0" y="10919"/>
                    <a:pt x="1566" y="7139"/>
                    <a:pt x="4352" y="4352"/>
                  </a:cubicBezTo>
                  <a:cubicBezTo>
                    <a:pt x="7139" y="1566"/>
                    <a:pt x="10919" y="0"/>
                    <a:pt x="1485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16613" cy="1530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93673" y="878468"/>
            <a:ext cx="9072171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JARAK TEMPUH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452811" y="1540629"/>
            <a:ext cx="8806489" cy="862449"/>
            <a:chOff x="0" y="0"/>
            <a:chExt cx="2668294" cy="2613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68294" cy="261315"/>
            </a:xfrm>
            <a:custGeom>
              <a:avLst/>
              <a:gdLst/>
              <a:ahLst/>
              <a:cxnLst/>
              <a:rect r="r" b="b" t="t" l="l"/>
              <a:pathLst>
                <a:path h="261315" w="2668294">
                  <a:moveTo>
                    <a:pt x="44835" y="0"/>
                  </a:moveTo>
                  <a:lnTo>
                    <a:pt x="2623459" y="0"/>
                  </a:lnTo>
                  <a:cubicBezTo>
                    <a:pt x="2635350" y="0"/>
                    <a:pt x="2646754" y="4724"/>
                    <a:pt x="2655162" y="13132"/>
                  </a:cubicBezTo>
                  <a:cubicBezTo>
                    <a:pt x="2663570" y="21540"/>
                    <a:pt x="2668294" y="32944"/>
                    <a:pt x="2668294" y="44835"/>
                  </a:cubicBezTo>
                  <a:lnTo>
                    <a:pt x="2668294" y="216480"/>
                  </a:lnTo>
                  <a:cubicBezTo>
                    <a:pt x="2668294" y="228371"/>
                    <a:pt x="2663570" y="239775"/>
                    <a:pt x="2655162" y="248183"/>
                  </a:cubicBezTo>
                  <a:cubicBezTo>
                    <a:pt x="2646754" y="256591"/>
                    <a:pt x="2635350" y="261315"/>
                    <a:pt x="2623459" y="261315"/>
                  </a:cubicBezTo>
                  <a:lnTo>
                    <a:pt x="44835" y="261315"/>
                  </a:lnTo>
                  <a:cubicBezTo>
                    <a:pt x="32944" y="261315"/>
                    <a:pt x="21540" y="256591"/>
                    <a:pt x="13132" y="248183"/>
                  </a:cubicBezTo>
                  <a:cubicBezTo>
                    <a:pt x="4724" y="239775"/>
                    <a:pt x="0" y="228371"/>
                    <a:pt x="0" y="216480"/>
                  </a:cubicBezTo>
                  <a:lnTo>
                    <a:pt x="0" y="44835"/>
                  </a:lnTo>
                  <a:cubicBezTo>
                    <a:pt x="0" y="32944"/>
                    <a:pt x="4724" y="21540"/>
                    <a:pt x="13132" y="13132"/>
                  </a:cubicBezTo>
                  <a:cubicBezTo>
                    <a:pt x="21540" y="4724"/>
                    <a:pt x="32944" y="0"/>
                    <a:pt x="44835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668294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916574" y="4638214"/>
            <a:ext cx="3223077" cy="2304500"/>
          </a:xfrm>
          <a:custGeom>
            <a:avLst/>
            <a:gdLst/>
            <a:ahLst/>
            <a:cxnLst/>
            <a:rect r="r" b="b" t="t" l="l"/>
            <a:pathLst>
              <a:path h="2304500" w="3223077">
                <a:moveTo>
                  <a:pt x="0" y="0"/>
                </a:moveTo>
                <a:lnTo>
                  <a:pt x="3223077" y="0"/>
                </a:lnTo>
                <a:lnTo>
                  <a:pt x="3223077" y="2304501"/>
                </a:lnTo>
                <a:lnTo>
                  <a:pt x="0" y="230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708244" y="3361687"/>
          <a:ext cx="9394912" cy="4838700"/>
        </p:xfrm>
        <a:graphic>
          <a:graphicData uri="http://schemas.openxmlformats.org/drawingml/2006/table">
            <a:tbl>
              <a:tblPr/>
              <a:tblGrid>
                <a:gridCol w="4712371"/>
                <a:gridCol w="4682541"/>
              </a:tblGrid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Bold"/>
                        </a:rPr>
                        <a:t>Jarak tempuh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200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400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600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800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&gt; 800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8809270" y="1779217"/>
            <a:ext cx="80935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SEMAKIN JAUH JARAK TEMPUH SEMAKIN BAIK (BENEFIT)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714180"/>
            <a:ext cx="16230600" cy="6921363"/>
            <a:chOff x="0" y="0"/>
            <a:chExt cx="4274726" cy="18229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822910"/>
            </a:xfrm>
            <a:custGeom>
              <a:avLst/>
              <a:gdLst/>
              <a:ahLst/>
              <a:cxnLst/>
              <a:rect r="r" b="b" t="t" l="l"/>
              <a:pathLst>
                <a:path h="1822910" w="4274726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1808601"/>
                  </a:lnTo>
                  <a:cubicBezTo>
                    <a:pt x="4274726" y="1812396"/>
                    <a:pt x="4273218" y="1816035"/>
                    <a:pt x="4270535" y="1818719"/>
                  </a:cubicBezTo>
                  <a:cubicBezTo>
                    <a:pt x="4267851" y="1821403"/>
                    <a:pt x="4264211" y="1822910"/>
                    <a:pt x="4260416" y="1822910"/>
                  </a:cubicBezTo>
                  <a:lnTo>
                    <a:pt x="14310" y="1822910"/>
                  </a:lnTo>
                  <a:cubicBezTo>
                    <a:pt x="10515" y="1822910"/>
                    <a:pt x="6875" y="1821403"/>
                    <a:pt x="4191" y="1818719"/>
                  </a:cubicBezTo>
                  <a:cubicBezTo>
                    <a:pt x="1508" y="1816035"/>
                    <a:pt x="0" y="1812396"/>
                    <a:pt x="0" y="1808601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861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98672" y="2255389"/>
            <a:ext cx="9904124" cy="917583"/>
            <a:chOff x="0" y="0"/>
            <a:chExt cx="2999982" cy="2779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99982" cy="277938"/>
            </a:xfrm>
            <a:custGeom>
              <a:avLst/>
              <a:gdLst/>
              <a:ahLst/>
              <a:cxnLst/>
              <a:rect r="r" b="b" t="t" l="l"/>
              <a:pathLst>
                <a:path h="277938" w="2999982">
                  <a:moveTo>
                    <a:pt x="39866" y="0"/>
                  </a:moveTo>
                  <a:lnTo>
                    <a:pt x="2960116" y="0"/>
                  </a:lnTo>
                  <a:cubicBezTo>
                    <a:pt x="2982134" y="0"/>
                    <a:pt x="2999982" y="17849"/>
                    <a:pt x="2999982" y="39866"/>
                  </a:cubicBezTo>
                  <a:lnTo>
                    <a:pt x="2999982" y="238072"/>
                  </a:lnTo>
                  <a:cubicBezTo>
                    <a:pt x="2999982" y="260089"/>
                    <a:pt x="2982134" y="277938"/>
                    <a:pt x="2960116" y="277938"/>
                  </a:cubicBezTo>
                  <a:lnTo>
                    <a:pt x="39866" y="277938"/>
                  </a:lnTo>
                  <a:cubicBezTo>
                    <a:pt x="17849" y="277938"/>
                    <a:pt x="0" y="260089"/>
                    <a:pt x="0" y="238072"/>
                  </a:cubicBezTo>
                  <a:lnTo>
                    <a:pt x="0" y="39866"/>
                  </a:lnTo>
                  <a:cubicBezTo>
                    <a:pt x="0" y="17849"/>
                    <a:pt x="17849" y="0"/>
                    <a:pt x="39866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99982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690599" y="3480577"/>
          <a:ext cx="10112196" cy="5638800"/>
        </p:xfrm>
        <a:graphic>
          <a:graphicData uri="http://schemas.openxmlformats.org/drawingml/2006/table">
            <a:tbl>
              <a:tblPr/>
              <a:tblGrid>
                <a:gridCol w="5162132"/>
                <a:gridCol w="4950064"/>
              </a:tblGrid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Fitur yang dimiliki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1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2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3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4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5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2937391" y="439296"/>
            <a:ext cx="12413218" cy="132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 spc="200">
                <a:solidFill>
                  <a:srgbClr val="000000"/>
                </a:solidFill>
                <a:latin typeface="Marykate"/>
                <a:ea typeface="Marykate"/>
              </a:rPr>
              <a:t>FITUR : AIRBAG, ANTI LOCK BRAKING SYSTEM, HILL-START ASSIST CONTROL, SENSOR PARKIR, 360° KAMERA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8142" y="2369041"/>
            <a:ext cx="9685182" cy="61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70"/>
              </a:lnSpc>
              <a:spcBef>
                <a:spcPct val="0"/>
              </a:spcBef>
            </a:pPr>
            <a:r>
              <a:rPr lang="en-US" sz="3550" spc="177">
                <a:solidFill>
                  <a:srgbClr val="FFFFFF"/>
                </a:solidFill>
                <a:latin typeface="Marykate"/>
              </a:rPr>
              <a:t>MAKIN BANYAK FITUR SEMAKIN BAIK (BENEIT)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43450" y="4448592"/>
            <a:ext cx="3018404" cy="2973128"/>
          </a:xfrm>
          <a:custGeom>
            <a:avLst/>
            <a:gdLst/>
            <a:ahLst/>
            <a:cxnLst/>
            <a:rect r="r" b="b" t="t" l="l"/>
            <a:pathLst>
              <a:path h="2973128" w="3018404">
                <a:moveTo>
                  <a:pt x="0" y="0"/>
                </a:moveTo>
                <a:lnTo>
                  <a:pt x="3018404" y="0"/>
                </a:lnTo>
                <a:lnTo>
                  <a:pt x="3018404" y="2973128"/>
                </a:lnTo>
                <a:lnTo>
                  <a:pt x="0" y="297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01829" y="977689"/>
            <a:ext cx="5034129" cy="1340689"/>
            <a:chOff x="0" y="0"/>
            <a:chExt cx="1524849" cy="406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49" cy="406098"/>
            </a:xfrm>
            <a:custGeom>
              <a:avLst/>
              <a:gdLst/>
              <a:ahLst/>
              <a:cxnLst/>
              <a:rect r="r" b="b" t="t" l="l"/>
              <a:pathLst>
                <a:path h="406098" w="1524849">
                  <a:moveTo>
                    <a:pt x="78432" y="0"/>
                  </a:moveTo>
                  <a:lnTo>
                    <a:pt x="1446417" y="0"/>
                  </a:lnTo>
                  <a:cubicBezTo>
                    <a:pt x="1489734" y="0"/>
                    <a:pt x="1524849" y="35115"/>
                    <a:pt x="1524849" y="78432"/>
                  </a:cubicBezTo>
                  <a:lnTo>
                    <a:pt x="1524849" y="327666"/>
                  </a:lnTo>
                  <a:cubicBezTo>
                    <a:pt x="1524849" y="370983"/>
                    <a:pt x="1489734" y="406098"/>
                    <a:pt x="1446417" y="406098"/>
                  </a:cubicBezTo>
                  <a:lnTo>
                    <a:pt x="78432" y="406098"/>
                  </a:lnTo>
                  <a:cubicBezTo>
                    <a:pt x="35115" y="406098"/>
                    <a:pt x="0" y="370983"/>
                    <a:pt x="0" y="327666"/>
                  </a:cubicBezTo>
                  <a:lnTo>
                    <a:pt x="0" y="78432"/>
                  </a:lnTo>
                  <a:cubicBezTo>
                    <a:pt x="0" y="35115"/>
                    <a:pt x="35115" y="0"/>
                    <a:pt x="78432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24849" cy="444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58126" y="815284"/>
            <a:ext cx="5012558" cy="1324334"/>
            <a:chOff x="0" y="0"/>
            <a:chExt cx="1518316" cy="4011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8316" cy="401144"/>
            </a:xfrm>
            <a:custGeom>
              <a:avLst/>
              <a:gdLst/>
              <a:ahLst/>
              <a:cxnLst/>
              <a:rect r="r" b="b" t="t" l="l"/>
              <a:pathLst>
                <a:path h="401144" w="1518316">
                  <a:moveTo>
                    <a:pt x="78770" y="0"/>
                  </a:moveTo>
                  <a:lnTo>
                    <a:pt x="1439546" y="0"/>
                  </a:lnTo>
                  <a:cubicBezTo>
                    <a:pt x="1483049" y="0"/>
                    <a:pt x="1518316" y="35266"/>
                    <a:pt x="1518316" y="78770"/>
                  </a:cubicBezTo>
                  <a:lnTo>
                    <a:pt x="1518316" y="322374"/>
                  </a:lnTo>
                  <a:cubicBezTo>
                    <a:pt x="1518316" y="343265"/>
                    <a:pt x="1510017" y="363301"/>
                    <a:pt x="1495244" y="378073"/>
                  </a:cubicBezTo>
                  <a:cubicBezTo>
                    <a:pt x="1480472" y="392845"/>
                    <a:pt x="1460437" y="401144"/>
                    <a:pt x="1439546" y="401144"/>
                  </a:cubicBezTo>
                  <a:lnTo>
                    <a:pt x="78770" y="401144"/>
                  </a:lnTo>
                  <a:cubicBezTo>
                    <a:pt x="35266" y="401144"/>
                    <a:pt x="0" y="365877"/>
                    <a:pt x="0" y="322374"/>
                  </a:cubicBezTo>
                  <a:lnTo>
                    <a:pt x="0" y="78770"/>
                  </a:lnTo>
                  <a:cubicBezTo>
                    <a:pt x="0" y="35266"/>
                    <a:pt x="35266" y="0"/>
                    <a:pt x="78770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18316" cy="439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48624" y="426729"/>
            <a:ext cx="6189592" cy="1510929"/>
            <a:chOff x="0" y="0"/>
            <a:chExt cx="1874842" cy="4576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4842" cy="457664"/>
            </a:xfrm>
            <a:custGeom>
              <a:avLst/>
              <a:gdLst/>
              <a:ahLst/>
              <a:cxnLst/>
              <a:rect r="r" b="b" t="t" l="l"/>
              <a:pathLst>
                <a:path h="457664" w="1874842">
                  <a:moveTo>
                    <a:pt x="63791" y="0"/>
                  </a:moveTo>
                  <a:lnTo>
                    <a:pt x="1811051" y="0"/>
                  </a:lnTo>
                  <a:cubicBezTo>
                    <a:pt x="1846282" y="0"/>
                    <a:pt x="1874842" y="28560"/>
                    <a:pt x="1874842" y="63791"/>
                  </a:cubicBezTo>
                  <a:lnTo>
                    <a:pt x="1874842" y="393873"/>
                  </a:lnTo>
                  <a:cubicBezTo>
                    <a:pt x="1874842" y="429104"/>
                    <a:pt x="1846282" y="457664"/>
                    <a:pt x="1811051" y="457664"/>
                  </a:cubicBezTo>
                  <a:lnTo>
                    <a:pt x="63791" y="457664"/>
                  </a:lnTo>
                  <a:cubicBezTo>
                    <a:pt x="28560" y="457664"/>
                    <a:pt x="0" y="429104"/>
                    <a:pt x="0" y="393873"/>
                  </a:cubicBezTo>
                  <a:lnTo>
                    <a:pt x="0" y="63791"/>
                  </a:lnTo>
                  <a:cubicBezTo>
                    <a:pt x="0" y="28560"/>
                    <a:pt x="28560" y="0"/>
                    <a:pt x="6379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74842" cy="495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78036" y="340888"/>
            <a:ext cx="6236180" cy="1375625"/>
            <a:chOff x="0" y="0"/>
            <a:chExt cx="1888953" cy="4166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8953" cy="416680"/>
            </a:xfrm>
            <a:custGeom>
              <a:avLst/>
              <a:gdLst/>
              <a:ahLst/>
              <a:cxnLst/>
              <a:rect r="r" b="b" t="t" l="l"/>
              <a:pathLst>
                <a:path h="416680" w="1888953">
                  <a:moveTo>
                    <a:pt x="63314" y="0"/>
                  </a:moveTo>
                  <a:lnTo>
                    <a:pt x="1825639" y="0"/>
                  </a:lnTo>
                  <a:cubicBezTo>
                    <a:pt x="1842431" y="0"/>
                    <a:pt x="1858536" y="6671"/>
                    <a:pt x="1870409" y="18544"/>
                  </a:cubicBezTo>
                  <a:cubicBezTo>
                    <a:pt x="1882283" y="30418"/>
                    <a:pt x="1888953" y="46522"/>
                    <a:pt x="1888953" y="63314"/>
                  </a:cubicBezTo>
                  <a:lnTo>
                    <a:pt x="1888953" y="353366"/>
                  </a:lnTo>
                  <a:cubicBezTo>
                    <a:pt x="1888953" y="370158"/>
                    <a:pt x="1882283" y="386262"/>
                    <a:pt x="1870409" y="398136"/>
                  </a:cubicBezTo>
                  <a:cubicBezTo>
                    <a:pt x="1858536" y="410009"/>
                    <a:pt x="1842431" y="416680"/>
                    <a:pt x="1825639" y="416680"/>
                  </a:cubicBezTo>
                  <a:lnTo>
                    <a:pt x="63314" y="416680"/>
                  </a:lnTo>
                  <a:cubicBezTo>
                    <a:pt x="46522" y="416680"/>
                    <a:pt x="30418" y="410009"/>
                    <a:pt x="18544" y="398136"/>
                  </a:cubicBezTo>
                  <a:cubicBezTo>
                    <a:pt x="6671" y="386262"/>
                    <a:pt x="0" y="370158"/>
                    <a:pt x="0" y="353366"/>
                  </a:cubicBezTo>
                  <a:lnTo>
                    <a:pt x="0" y="63314"/>
                  </a:lnTo>
                  <a:cubicBezTo>
                    <a:pt x="0" y="46522"/>
                    <a:pt x="6671" y="30418"/>
                    <a:pt x="18544" y="18544"/>
                  </a:cubicBezTo>
                  <a:cubicBezTo>
                    <a:pt x="30418" y="6671"/>
                    <a:pt x="46522" y="0"/>
                    <a:pt x="63314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88953" cy="454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12821023" y="3490711"/>
          <a:ext cx="3099322" cy="6210300"/>
        </p:xfrm>
        <a:graphic>
          <a:graphicData uri="http://schemas.openxmlformats.org/drawingml/2006/table">
            <a:tbl>
              <a:tblPr/>
              <a:tblGrid>
                <a:gridCol w="1303776"/>
              </a:tblGrid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F694"/>
                    </a:solidFill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6" id="16"/>
          <p:cNvSpPr/>
          <p:nvPr/>
        </p:nvSpPr>
        <p:spPr>
          <a:xfrm flipH="false" flipV="false" rot="3529657">
            <a:off x="11375466" y="3429816"/>
            <a:ext cx="1276954" cy="2517425"/>
          </a:xfrm>
          <a:custGeom>
            <a:avLst/>
            <a:gdLst/>
            <a:ahLst/>
            <a:cxnLst/>
            <a:rect r="r" b="b" t="t" l="l"/>
            <a:pathLst>
              <a:path h="2517425" w="1276954">
                <a:moveTo>
                  <a:pt x="0" y="0"/>
                </a:moveTo>
                <a:lnTo>
                  <a:pt x="1276953" y="0"/>
                </a:lnTo>
                <a:lnTo>
                  <a:pt x="1276953" y="2517425"/>
                </a:lnTo>
                <a:lnTo>
                  <a:pt x="0" y="2517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296" t="-41" r="0" b="-4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44088" y="2432678"/>
            <a:ext cx="4197227" cy="6652665"/>
          </a:xfrm>
          <a:custGeom>
            <a:avLst/>
            <a:gdLst/>
            <a:ahLst/>
            <a:cxnLst/>
            <a:rect r="r" b="b" t="t" l="l"/>
            <a:pathLst>
              <a:path h="6652665" w="4197227">
                <a:moveTo>
                  <a:pt x="0" y="0"/>
                </a:moveTo>
                <a:lnTo>
                  <a:pt x="4197227" y="0"/>
                </a:lnTo>
                <a:lnTo>
                  <a:pt x="4197227" y="6652665"/>
                </a:lnTo>
                <a:lnTo>
                  <a:pt x="0" y="665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2198963" y="2432678"/>
          <a:ext cx="3099322" cy="6181725"/>
        </p:xfrm>
        <a:graphic>
          <a:graphicData uri="http://schemas.openxmlformats.org/drawingml/2006/table">
            <a:tbl>
              <a:tblPr/>
              <a:tblGrid>
                <a:gridCol w="1303776"/>
              </a:tblGrid>
              <a:tr h="1025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</a:rPr>
                        <a:t>Durasi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7FF"/>
                    </a:solidFill>
                  </a:tcPr>
                </a:tc>
              </a:tr>
              <a:tr h="1025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&lt; 4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&lt; 8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&lt; 12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&lt; 16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&gt; 16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-2864360">
            <a:off x="5537839" y="2231998"/>
            <a:ext cx="1330539" cy="2517425"/>
          </a:xfrm>
          <a:custGeom>
            <a:avLst/>
            <a:gdLst/>
            <a:ahLst/>
            <a:cxnLst/>
            <a:rect r="r" b="b" t="t" l="l"/>
            <a:pathLst>
              <a:path h="2517425" w="1330539">
                <a:moveTo>
                  <a:pt x="0" y="0"/>
                </a:moveTo>
                <a:lnTo>
                  <a:pt x="1330539" y="0"/>
                </a:lnTo>
                <a:lnTo>
                  <a:pt x="1330539" y="2517426"/>
                </a:lnTo>
                <a:lnTo>
                  <a:pt x="0" y="251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0154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07233" y="38840"/>
            <a:ext cx="9577786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WAKTU ISI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43284" y="461946"/>
            <a:ext cx="9577786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DAYA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345101"/>
            <a:ext cx="9577786" cy="53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155">
                <a:solidFill>
                  <a:srgbClr val="000000"/>
                </a:solidFill>
                <a:latin typeface="Marykate"/>
              </a:rPr>
              <a:t>SEMAKIN CEPAT MENGISI DAYA SEMAKIN BAGUS (COST)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2545" y="3070796"/>
            <a:ext cx="3260378" cy="5966685"/>
            <a:chOff x="0" y="0"/>
            <a:chExt cx="924988" cy="1692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C47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104231" y="4421024"/>
            <a:ext cx="675354" cy="0"/>
          </a:xfrm>
          <a:prstGeom prst="line">
            <a:avLst/>
          </a:prstGeom>
          <a:ln cap="flat" w="66675">
            <a:solidFill>
              <a:srgbClr val="6C47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4055369" y="3070796"/>
            <a:ext cx="3260378" cy="5966685"/>
            <a:chOff x="0" y="0"/>
            <a:chExt cx="924988" cy="16927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47109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4557055" y="4421024"/>
            <a:ext cx="675354" cy="0"/>
          </a:xfrm>
          <a:prstGeom prst="line">
            <a:avLst/>
          </a:prstGeom>
          <a:ln cap="flat" w="66675">
            <a:solidFill>
              <a:srgbClr val="47109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510021" y="3070796"/>
            <a:ext cx="3260378" cy="5966685"/>
            <a:chOff x="0" y="0"/>
            <a:chExt cx="924988" cy="16927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8968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8011707" y="4421024"/>
            <a:ext cx="675354" cy="0"/>
          </a:xfrm>
          <a:prstGeom prst="line">
            <a:avLst/>
          </a:prstGeom>
          <a:ln cap="flat" w="66675">
            <a:solidFill>
              <a:srgbClr val="00896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0964674" y="3070796"/>
            <a:ext cx="3260378" cy="5966685"/>
            <a:chOff x="0" y="0"/>
            <a:chExt cx="924988" cy="16927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76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11466360" y="4421024"/>
            <a:ext cx="675354" cy="0"/>
          </a:xfrm>
          <a:prstGeom prst="line">
            <a:avLst/>
          </a:prstGeom>
          <a:ln cap="flat" w="66675">
            <a:solidFill>
              <a:srgbClr val="FF76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425077" y="3070796"/>
            <a:ext cx="3260378" cy="5966685"/>
            <a:chOff x="0" y="0"/>
            <a:chExt cx="924988" cy="16927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14926763" y="4421024"/>
            <a:ext cx="675354" cy="0"/>
          </a:xfrm>
          <a:prstGeom prst="line">
            <a:avLst/>
          </a:prstGeom>
          <a:ln cap="flat" w="66675">
            <a:solidFill>
              <a:srgbClr val="FFDC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599799" y="5024052"/>
            <a:ext cx="3255545" cy="1799117"/>
          </a:xfrm>
          <a:custGeom>
            <a:avLst/>
            <a:gdLst/>
            <a:ahLst/>
            <a:cxnLst/>
            <a:rect r="r" b="b" t="t" l="l"/>
            <a:pathLst>
              <a:path h="1799117" w="3255545">
                <a:moveTo>
                  <a:pt x="0" y="0"/>
                </a:moveTo>
                <a:lnTo>
                  <a:pt x="3255545" y="0"/>
                </a:lnTo>
                <a:lnTo>
                  <a:pt x="3255545" y="1799117"/>
                </a:lnTo>
                <a:lnTo>
                  <a:pt x="0" y="1799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88" t="-44388" r="-14077" b="-29143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390548" y="5024052"/>
            <a:ext cx="2590021" cy="1715683"/>
          </a:xfrm>
          <a:custGeom>
            <a:avLst/>
            <a:gdLst/>
            <a:ahLst/>
            <a:cxnLst/>
            <a:rect r="r" b="b" t="t" l="l"/>
            <a:pathLst>
              <a:path h="1715683" w="2590021">
                <a:moveTo>
                  <a:pt x="0" y="0"/>
                </a:moveTo>
                <a:lnTo>
                  <a:pt x="2590020" y="0"/>
                </a:lnTo>
                <a:lnTo>
                  <a:pt x="2590020" y="1715683"/>
                </a:lnTo>
                <a:lnTo>
                  <a:pt x="0" y="171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02" t="-24780" r="-30894" b="-10843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7596170" y="5114709"/>
            <a:ext cx="3095660" cy="1513957"/>
          </a:xfrm>
          <a:custGeom>
            <a:avLst/>
            <a:gdLst/>
            <a:ahLst/>
            <a:cxnLst/>
            <a:rect r="r" b="b" t="t" l="l"/>
            <a:pathLst>
              <a:path h="1513957" w="3095660">
                <a:moveTo>
                  <a:pt x="3095660" y="0"/>
                </a:moveTo>
                <a:lnTo>
                  <a:pt x="0" y="0"/>
                </a:lnTo>
                <a:lnTo>
                  <a:pt x="0" y="1513957"/>
                </a:lnTo>
                <a:lnTo>
                  <a:pt x="3095660" y="1513957"/>
                </a:lnTo>
                <a:lnTo>
                  <a:pt x="3095660" y="0"/>
                </a:lnTo>
                <a:close/>
              </a:path>
            </a:pathLst>
          </a:custGeom>
          <a:blipFill>
            <a:blip r:embed="rId5"/>
            <a:stretch>
              <a:fillRect l="-13163" t="-17509" r="-12023" b="-26477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11157464" y="5143500"/>
            <a:ext cx="2874797" cy="1374903"/>
          </a:xfrm>
          <a:custGeom>
            <a:avLst/>
            <a:gdLst/>
            <a:ahLst/>
            <a:cxnLst/>
            <a:rect r="r" b="b" t="t" l="l"/>
            <a:pathLst>
              <a:path h="1374903" w="2874797">
                <a:moveTo>
                  <a:pt x="2874798" y="0"/>
                </a:moveTo>
                <a:lnTo>
                  <a:pt x="0" y="0"/>
                </a:lnTo>
                <a:lnTo>
                  <a:pt x="0" y="1374903"/>
                </a:lnTo>
                <a:lnTo>
                  <a:pt x="2874798" y="1374903"/>
                </a:lnTo>
                <a:lnTo>
                  <a:pt x="2874798" y="0"/>
                </a:lnTo>
                <a:close/>
              </a:path>
            </a:pathLst>
          </a:custGeom>
          <a:blipFill>
            <a:blip r:embed="rId6"/>
            <a:stretch>
              <a:fillRect l="-19540" t="-35400" r="-30410" b="-40961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587422" y="5128705"/>
            <a:ext cx="2935688" cy="1485966"/>
          </a:xfrm>
          <a:custGeom>
            <a:avLst/>
            <a:gdLst/>
            <a:ahLst/>
            <a:cxnLst/>
            <a:rect r="r" b="b" t="t" l="l"/>
            <a:pathLst>
              <a:path h="1485966" w="2935688">
                <a:moveTo>
                  <a:pt x="0" y="0"/>
                </a:moveTo>
                <a:lnTo>
                  <a:pt x="2935688" y="0"/>
                </a:lnTo>
                <a:lnTo>
                  <a:pt x="2935688" y="1485965"/>
                </a:lnTo>
                <a:lnTo>
                  <a:pt x="0" y="1485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291" t="-26874" r="-18822" b="-28831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554903" y="828675"/>
            <a:ext cx="9577786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ALTERNATIF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8724" y="7308944"/>
            <a:ext cx="2788019" cy="128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6C47FF"/>
                </a:solidFill>
                <a:latin typeface="Marykate"/>
              </a:rPr>
              <a:t>HYUNDAI IONIQ 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3558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6C47FF"/>
                </a:solidFill>
                <a:latin typeface="Montserrat Ultra-Bold"/>
              </a:rPr>
              <a:t>A1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91548" y="7358860"/>
            <a:ext cx="2788019" cy="64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47109D"/>
                </a:solidFill>
                <a:latin typeface="Marykate"/>
              </a:rPr>
              <a:t>WULING AIR EV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26383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47109D"/>
                </a:solidFill>
                <a:latin typeface="Montserrat Ultra-Bold"/>
              </a:rPr>
              <a:t>A2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49990" y="7358860"/>
            <a:ext cx="2788019" cy="64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008968"/>
                </a:solidFill>
                <a:latin typeface="Marykate"/>
              </a:rPr>
              <a:t>BYD SEAL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81035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008968"/>
                </a:solidFill>
                <a:latin typeface="Montserrat Ultra-Bold"/>
              </a:rPr>
              <a:t>A3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08550" y="7358860"/>
            <a:ext cx="2788019" cy="64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FF7600"/>
                </a:solidFill>
                <a:latin typeface="Marykate"/>
              </a:rPr>
              <a:t>BMW IX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35687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FF7600"/>
                </a:solidFill>
                <a:latin typeface="Montserrat Ultra-Bold"/>
              </a:rPr>
              <a:t>A4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523144" y="7308944"/>
            <a:ext cx="3064244" cy="128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FFDC32"/>
                </a:solidFill>
                <a:latin typeface="Marykate"/>
              </a:rPr>
              <a:t>MERCEDES-BENZ EQB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896091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FFDC32"/>
                </a:solidFill>
                <a:latin typeface="Montserrat Ultra-Bold"/>
              </a:rPr>
              <a:t>A5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159" y="1477011"/>
            <a:ext cx="17599681" cy="8700044"/>
            <a:chOff x="0" y="0"/>
            <a:chExt cx="4635307" cy="22913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5307" cy="2291370"/>
            </a:xfrm>
            <a:custGeom>
              <a:avLst/>
              <a:gdLst/>
              <a:ahLst/>
              <a:cxnLst/>
              <a:rect r="r" b="b" t="t" l="l"/>
              <a:pathLst>
                <a:path h="2291370" w="4635307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78173"/>
                  </a:lnTo>
                  <a:cubicBezTo>
                    <a:pt x="4635307" y="2285461"/>
                    <a:pt x="4629398" y="2291370"/>
                    <a:pt x="4622110" y="2291370"/>
                  </a:cubicBezTo>
                  <a:lnTo>
                    <a:pt x="13197" y="2291370"/>
                  </a:lnTo>
                  <a:cubicBezTo>
                    <a:pt x="5908" y="2291370"/>
                    <a:pt x="0" y="2285461"/>
                    <a:pt x="0" y="2278173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5307" cy="2329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992759" y="1823726"/>
          <a:ext cx="14734737" cy="8136590"/>
        </p:xfrm>
        <a:graphic>
          <a:graphicData uri="http://schemas.openxmlformats.org/drawingml/2006/table">
            <a:tbl>
              <a:tblPr/>
              <a:tblGrid>
                <a:gridCol w="3041702"/>
                <a:gridCol w="1656625"/>
                <a:gridCol w="8200485"/>
                <a:gridCol w="1835925"/>
              </a:tblGrid>
              <a:tr h="1036752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162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895.000.000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451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4 jam 59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087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299.500.000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Airbag, Anti Lock Braking System, Sensor parkir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8 jam 30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719.000.000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580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15 jam 12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2.627.000.000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600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Montserrat"/>
                        </a:rPr>
                        <a:t>10 jam 45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1.685.000.000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448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Airbag, Anti Lock Braking System, Hill-Start Assist Control, Sensor parkir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7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-85725"/>
            <a:ext cx="11001652" cy="12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49653" y="1823726"/>
          <a:ext cx="2125940" cy="8136590"/>
        </p:xfrm>
        <a:graphic>
          <a:graphicData uri="http://schemas.openxmlformats.org/drawingml/2006/table">
            <a:tbl>
              <a:tblPr/>
              <a:tblGrid>
                <a:gridCol w="617840"/>
              </a:tblGrid>
              <a:tr h="1030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19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09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087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338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232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11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159" y="1477011"/>
            <a:ext cx="17599681" cy="8465829"/>
            <a:chOff x="0" y="0"/>
            <a:chExt cx="4635307" cy="2229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5307" cy="2229683"/>
            </a:xfrm>
            <a:custGeom>
              <a:avLst/>
              <a:gdLst/>
              <a:ahLst/>
              <a:cxnLst/>
              <a:rect r="r" b="b" t="t" l="l"/>
              <a:pathLst>
                <a:path h="2229683" w="4635307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16487"/>
                  </a:lnTo>
                  <a:cubicBezTo>
                    <a:pt x="4635307" y="2223775"/>
                    <a:pt x="4629398" y="2229683"/>
                    <a:pt x="4622110" y="2229683"/>
                  </a:cubicBezTo>
                  <a:lnTo>
                    <a:pt x="13197" y="2229683"/>
                  </a:lnTo>
                  <a:cubicBezTo>
                    <a:pt x="5908" y="2229683"/>
                    <a:pt x="0" y="2223775"/>
                    <a:pt x="0" y="2216487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5307" cy="2267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992759" y="1823726"/>
          <a:ext cx="14734737" cy="7777688"/>
        </p:xfrm>
        <a:graphic>
          <a:graphicData uri="http://schemas.openxmlformats.org/drawingml/2006/table">
            <a:tbl>
              <a:tblPr/>
              <a:tblGrid>
                <a:gridCol w="3041702"/>
                <a:gridCol w="2081624"/>
                <a:gridCol w="7292533"/>
                <a:gridCol w="2318878"/>
              </a:tblGrid>
              <a:tr h="1044631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31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-85725"/>
            <a:ext cx="11001652" cy="12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49653" y="1823726"/>
          <a:ext cx="2125940" cy="7790706"/>
        </p:xfrm>
        <a:graphic>
          <a:graphicData uri="http://schemas.openxmlformats.org/drawingml/2006/table">
            <a:tbl>
              <a:tblPr/>
              <a:tblGrid>
                <a:gridCol w="617840"/>
              </a:tblGrid>
              <a:tr h="103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59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19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43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329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DAF9sTIerkM</dc:identifier>
  <dcterms:modified xsi:type="dcterms:W3CDTF">2011-08-01T06:04:30Z</dcterms:modified>
  <cp:revision>1</cp:revision>
  <dc:title>PPT SAW</dc:title>
</cp:coreProperties>
</file>